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79" r:id="rId3"/>
    <p:sldId id="272" r:id="rId4"/>
    <p:sldId id="273" r:id="rId5"/>
    <p:sldId id="260" r:id="rId6"/>
    <p:sldId id="293" r:id="rId7"/>
    <p:sldId id="274" r:id="rId8"/>
    <p:sldId id="282" r:id="rId9"/>
    <p:sldId id="261" r:id="rId10"/>
    <p:sldId id="275" r:id="rId11"/>
    <p:sldId id="289" r:id="rId12"/>
    <p:sldId id="277" r:id="rId13"/>
    <p:sldId id="290" r:id="rId14"/>
    <p:sldId id="263" r:id="rId15"/>
    <p:sldId id="278" r:id="rId16"/>
    <p:sldId id="264" r:id="rId17"/>
    <p:sldId id="266" r:id="rId18"/>
    <p:sldId id="281" r:id="rId19"/>
    <p:sldId id="292" r:id="rId20"/>
    <p:sldId id="291" r:id="rId21"/>
    <p:sldId id="267" r:id="rId22"/>
    <p:sldId id="283" r:id="rId23"/>
    <p:sldId id="284" r:id="rId24"/>
    <p:sldId id="285" r:id="rId25"/>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CA400"/>
    <a:srgbClr val="EC9A00"/>
    <a:srgbClr val="DC1F59"/>
    <a:srgbClr val="D02A6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3" autoAdjust="0"/>
    <p:restoredTop sz="81000" autoAdjust="0"/>
  </p:normalViewPr>
  <p:slideViewPr>
    <p:cSldViewPr>
      <p:cViewPr>
        <p:scale>
          <a:sx n="60" d="100"/>
          <a:sy n="60" d="100"/>
        </p:scale>
        <p:origin x="-1344" y="-78"/>
      </p:cViewPr>
      <p:guideLst>
        <p:guide orient="horz" pos="2115"/>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F74E35CD-E150-448A-A976-6F9AD32CB476}" type="datetimeFigureOut">
              <a:rPr lang="ru-RU" smtClean="0"/>
              <a:pPr/>
              <a:t>20.01.2016</a:t>
            </a:fld>
            <a:endParaRPr lang="ru-RU"/>
          </a:p>
        </p:txBody>
      </p:sp>
      <p:sp>
        <p:nvSpPr>
          <p:cNvPr id="4" name="Нижний колонтитул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128C5043-5724-406A-841B-3887991CC655}" type="slidenum">
              <a:rPr lang="ru-RU" smtClean="0"/>
              <a:pPr/>
              <a:t>‹#›</a:t>
            </a:fld>
            <a:endParaRPr lang="ru-RU"/>
          </a:p>
        </p:txBody>
      </p:sp>
    </p:spTree>
    <p:extLst>
      <p:ext uri="{BB962C8B-B14F-4D97-AF65-F5344CB8AC3E}">
        <p14:creationId xmlns:p14="http://schemas.microsoft.com/office/powerpoint/2010/main" xmlns="" val="1378762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2E88CB31-862C-4E36-949E-321B33E3D23B}" type="datetimeFigureOut">
              <a:rPr lang="ru-RU" smtClean="0"/>
              <a:pPr/>
              <a:t>20.01.2016</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C4D3A0E-9FFD-4498-9051-1B5CE16836BD}" type="slidenum">
              <a:rPr lang="ru-RU" smtClean="0"/>
              <a:pPr/>
              <a:t>‹#›</a:t>
            </a:fld>
            <a:endParaRPr lang="ru-RU"/>
          </a:p>
        </p:txBody>
      </p:sp>
    </p:spTree>
    <p:extLst>
      <p:ext uri="{BB962C8B-B14F-4D97-AF65-F5344CB8AC3E}">
        <p14:creationId xmlns:p14="http://schemas.microsoft.com/office/powerpoint/2010/main" xmlns="" val="148847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8C4D3A0E-9FFD-4498-9051-1B5CE16836BD}"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dirty="0" smtClean="0"/>
              <a:t>Kwas para-aminobenzoesowy</a:t>
            </a:r>
            <a:r>
              <a:rPr lang="pl-PL" baseline="0" dirty="0" smtClean="0"/>
              <a:t> </a:t>
            </a:r>
            <a:r>
              <a:rPr lang="ru-RU" dirty="0" smtClean="0"/>
              <a:t>(В10) </a:t>
            </a:r>
            <a:r>
              <a:rPr lang="pl-PL" dirty="0" smtClean="0"/>
              <a:t>w porcji</a:t>
            </a:r>
            <a:r>
              <a:rPr lang="pl-PL" baseline="0" dirty="0" smtClean="0"/>
              <a:t> </a:t>
            </a:r>
            <a:r>
              <a:rPr lang="pl-PL" baseline="0" dirty="0" err="1" smtClean="0"/>
              <a:t>shake’a</a:t>
            </a:r>
            <a:r>
              <a:rPr lang="pl-PL" baseline="0" dirty="0" smtClean="0"/>
              <a:t> - </a:t>
            </a:r>
            <a:r>
              <a:rPr lang="ru-RU" dirty="0" smtClean="0"/>
              <a:t>25 </a:t>
            </a:r>
            <a:r>
              <a:rPr lang="pl-PL" dirty="0" smtClean="0"/>
              <a:t>mg:</a:t>
            </a:r>
            <a:endParaRPr lang="ru-RU" dirty="0" smtClean="0"/>
          </a:p>
          <a:p>
            <a:r>
              <a:rPr lang="ru-RU" dirty="0" smtClean="0"/>
              <a:t>•	</a:t>
            </a:r>
            <a:r>
              <a:rPr lang="pl-PL" dirty="0" smtClean="0"/>
              <a:t>chroni</a:t>
            </a:r>
            <a:r>
              <a:rPr lang="pl-PL" baseline="0" dirty="0" smtClean="0"/>
              <a:t> </a:t>
            </a:r>
            <a:r>
              <a:rPr lang="pl-PL" baseline="0" dirty="0" smtClean="0"/>
              <a:t>skórę,</a:t>
            </a:r>
            <a:endParaRPr lang="ru-RU" dirty="0" smtClean="0"/>
          </a:p>
          <a:p>
            <a:r>
              <a:rPr lang="ru-RU" dirty="0" smtClean="0"/>
              <a:t>•	</a:t>
            </a:r>
            <a:r>
              <a:rPr lang="pl-PL" dirty="0" smtClean="0"/>
              <a:t>normalizuje produkcję</a:t>
            </a:r>
            <a:r>
              <a:rPr lang="pl-PL" baseline="0" dirty="0" smtClean="0"/>
              <a:t> melaniny w skórze,</a:t>
            </a:r>
            <a:endParaRPr lang="ru-RU" dirty="0" smtClean="0"/>
          </a:p>
          <a:p>
            <a:r>
              <a:rPr lang="ru-RU" dirty="0" smtClean="0"/>
              <a:t>•	</a:t>
            </a:r>
            <a:r>
              <a:rPr lang="pl-PL" dirty="0" smtClean="0"/>
              <a:t>zapobiega powstawaniu plam pigmentacyjnych.</a:t>
            </a:r>
            <a:endParaRPr lang="ru-RU" dirty="0" smtClean="0"/>
          </a:p>
          <a:p>
            <a:r>
              <a:rPr lang="pl-PL" dirty="0" smtClean="0"/>
              <a:t>Witamina A w porcji </a:t>
            </a:r>
            <a:r>
              <a:rPr lang="pl-PL" dirty="0" err="1" smtClean="0"/>
              <a:t>shake’a</a:t>
            </a:r>
            <a:r>
              <a:rPr lang="pl-PL" dirty="0" smtClean="0"/>
              <a:t> - </a:t>
            </a:r>
            <a:r>
              <a:rPr lang="ru-RU" dirty="0" smtClean="0"/>
              <a:t>0,4 </a:t>
            </a:r>
            <a:r>
              <a:rPr lang="pl-PL" dirty="0" smtClean="0"/>
              <a:t>mg:</a:t>
            </a:r>
            <a:endParaRPr lang="ru-RU" dirty="0" smtClean="0"/>
          </a:p>
          <a:p>
            <a:r>
              <a:rPr lang="ru-RU" dirty="0" smtClean="0"/>
              <a:t>•	</a:t>
            </a:r>
            <a:r>
              <a:rPr lang="pl-PL" dirty="0" smtClean="0"/>
              <a:t>zapobiega</a:t>
            </a:r>
            <a:r>
              <a:rPr lang="pl-PL" baseline="0" dirty="0" smtClean="0"/>
              <a:t> powstawaniu pryszczy i </a:t>
            </a:r>
            <a:r>
              <a:rPr lang="pl-PL" baseline="0" dirty="0" smtClean="0"/>
              <a:t>trądziku,</a:t>
            </a:r>
            <a:endParaRPr lang="ru-RU" dirty="0" smtClean="0"/>
          </a:p>
          <a:p>
            <a:r>
              <a:rPr lang="ru-RU" dirty="0" smtClean="0"/>
              <a:t>•	</a:t>
            </a:r>
            <a:r>
              <a:rPr lang="pl-PL" dirty="0" smtClean="0"/>
              <a:t>zapobiega powstawaniu rozstępów,</a:t>
            </a:r>
            <a:endParaRPr lang="ru-RU" dirty="0" smtClean="0"/>
          </a:p>
          <a:p>
            <a:r>
              <a:rPr lang="ru-RU" dirty="0" smtClean="0"/>
              <a:t>•	</a:t>
            </a:r>
            <a:r>
              <a:rPr lang="pl-PL" dirty="0" smtClean="0"/>
              <a:t>odżywia</a:t>
            </a:r>
            <a:r>
              <a:rPr lang="pl-PL" baseline="0" dirty="0" smtClean="0"/>
              <a:t> skórę.</a:t>
            </a:r>
            <a:endParaRPr lang="ru-RU" dirty="0" smtClean="0"/>
          </a:p>
          <a:p>
            <a:r>
              <a:rPr lang="pl-PL" dirty="0" smtClean="0"/>
              <a:t>Witamina</a:t>
            </a:r>
            <a:r>
              <a:rPr lang="pl-PL" baseline="0" dirty="0" smtClean="0"/>
              <a:t> C w porcji </a:t>
            </a:r>
            <a:r>
              <a:rPr lang="pl-PL" baseline="0" dirty="0" err="1" smtClean="0"/>
              <a:t>shake’a</a:t>
            </a:r>
            <a:r>
              <a:rPr lang="pl-PL" baseline="0" dirty="0" smtClean="0"/>
              <a:t> - </a:t>
            </a:r>
            <a:r>
              <a:rPr lang="ru-RU" dirty="0" smtClean="0"/>
              <a:t>5 м</a:t>
            </a:r>
            <a:r>
              <a:rPr lang="pl-PL" dirty="0" smtClean="0"/>
              <a:t>g:</a:t>
            </a:r>
            <a:endParaRPr lang="ru-RU" dirty="0" smtClean="0"/>
          </a:p>
          <a:p>
            <a:r>
              <a:rPr lang="ru-RU" dirty="0" smtClean="0"/>
              <a:t>•	</a:t>
            </a:r>
            <a:r>
              <a:rPr lang="pl-PL" dirty="0" smtClean="0"/>
              <a:t>stymuluje</a:t>
            </a:r>
            <a:r>
              <a:rPr lang="pl-PL" baseline="0" dirty="0" smtClean="0"/>
              <a:t> produkcję kolagenu,</a:t>
            </a:r>
            <a:endParaRPr lang="ru-RU" dirty="0" smtClean="0"/>
          </a:p>
          <a:p>
            <a:r>
              <a:rPr lang="ru-RU" dirty="0" smtClean="0"/>
              <a:t>•	</a:t>
            </a:r>
            <a:r>
              <a:rPr lang="pl-PL" dirty="0" smtClean="0"/>
              <a:t>wzmacnia ściany</a:t>
            </a:r>
            <a:r>
              <a:rPr lang="pl-PL" baseline="0" dirty="0" smtClean="0"/>
              <a:t> naczyń krwionośnych,</a:t>
            </a:r>
            <a:endParaRPr lang="ru-RU" dirty="0" smtClean="0"/>
          </a:p>
          <a:p>
            <a:r>
              <a:rPr lang="ru-RU" dirty="0" smtClean="0"/>
              <a:t>•	</a:t>
            </a:r>
            <a:r>
              <a:rPr lang="pl-PL" dirty="0" smtClean="0"/>
              <a:t>zwiększa elastyczność skóry.</a:t>
            </a:r>
            <a:endParaRPr lang="ru-RU" dirty="0" smtClean="0"/>
          </a:p>
          <a:p>
            <a:r>
              <a:rPr lang="pl-PL" dirty="0" smtClean="0"/>
              <a:t>Niacyna</a:t>
            </a:r>
            <a:r>
              <a:rPr lang="pl-PL" baseline="0" dirty="0" smtClean="0"/>
              <a:t> </a:t>
            </a:r>
            <a:r>
              <a:rPr lang="ru-RU" dirty="0" smtClean="0"/>
              <a:t>(РР) </a:t>
            </a:r>
            <a:r>
              <a:rPr lang="pl-PL" dirty="0" smtClean="0"/>
              <a:t>w porcji </a:t>
            </a:r>
            <a:r>
              <a:rPr lang="pl-PL" dirty="0" err="1" smtClean="0"/>
              <a:t>shake’a</a:t>
            </a:r>
            <a:r>
              <a:rPr lang="pl-PL" dirty="0" smtClean="0"/>
              <a:t> - </a:t>
            </a:r>
            <a:r>
              <a:rPr lang="ru-RU" dirty="0" smtClean="0"/>
              <a:t>5 </a:t>
            </a:r>
            <a:r>
              <a:rPr lang="pl-PL" dirty="0" smtClean="0"/>
              <a:t>mg:</a:t>
            </a:r>
            <a:endParaRPr lang="ru-RU" dirty="0" smtClean="0"/>
          </a:p>
          <a:p>
            <a:r>
              <a:rPr lang="ru-RU" dirty="0" smtClean="0"/>
              <a:t>•	</a:t>
            </a:r>
            <a:r>
              <a:rPr lang="pl-PL" dirty="0" smtClean="0"/>
              <a:t>ma działanie regenerujące,</a:t>
            </a:r>
            <a:endParaRPr lang="ru-RU" dirty="0" smtClean="0"/>
          </a:p>
          <a:p>
            <a:r>
              <a:rPr lang="ru-RU" dirty="0" smtClean="0"/>
              <a:t>•	</a:t>
            </a:r>
            <a:r>
              <a:rPr lang="pl-PL" dirty="0" smtClean="0"/>
              <a:t>chroni przed chorobami</a:t>
            </a:r>
            <a:r>
              <a:rPr lang="pl-PL" baseline="0" dirty="0" smtClean="0"/>
              <a:t> skórnymi,</a:t>
            </a:r>
            <a:endParaRPr lang="ru-RU" dirty="0" smtClean="0"/>
          </a:p>
          <a:p>
            <a:r>
              <a:rPr lang="ru-RU" dirty="0" smtClean="0"/>
              <a:t>•	</a:t>
            </a:r>
            <a:r>
              <a:rPr lang="pl-PL" dirty="0" smtClean="0"/>
              <a:t>zapobiega</a:t>
            </a:r>
            <a:r>
              <a:rPr lang="pl-PL" baseline="0" dirty="0" smtClean="0"/>
              <a:t> wypadaniu włosów.</a:t>
            </a:r>
            <a:endParaRPr lang="ru-RU" dirty="0" smtClean="0"/>
          </a:p>
          <a:p>
            <a:r>
              <a:rPr lang="pl-PL" dirty="0" smtClean="0"/>
              <a:t>Witamina </a:t>
            </a:r>
            <a:r>
              <a:rPr lang="ru-RU" dirty="0" smtClean="0"/>
              <a:t>Е </a:t>
            </a:r>
            <a:r>
              <a:rPr lang="pl-PL" dirty="0" smtClean="0"/>
              <a:t>w porcji</a:t>
            </a:r>
            <a:r>
              <a:rPr lang="pl-PL" baseline="0" dirty="0" smtClean="0"/>
              <a:t> </a:t>
            </a:r>
            <a:r>
              <a:rPr lang="pl-PL" baseline="0" dirty="0" err="1" smtClean="0"/>
              <a:t>shake’a</a:t>
            </a:r>
            <a:r>
              <a:rPr lang="pl-PL" baseline="0" dirty="0" smtClean="0"/>
              <a:t> </a:t>
            </a:r>
            <a:r>
              <a:rPr lang="ru-RU" dirty="0" smtClean="0"/>
              <a:t>5 </a:t>
            </a:r>
            <a:r>
              <a:rPr lang="pl-PL" dirty="0" smtClean="0"/>
              <a:t>– mg:</a:t>
            </a:r>
            <a:endParaRPr lang="ru-RU" dirty="0" smtClean="0"/>
          </a:p>
          <a:p>
            <a:r>
              <a:rPr lang="ru-RU" dirty="0" smtClean="0"/>
              <a:t>•	</a:t>
            </a:r>
            <a:r>
              <a:rPr lang="pl-PL" dirty="0" smtClean="0"/>
              <a:t>silny</a:t>
            </a:r>
            <a:r>
              <a:rPr lang="pl-PL" baseline="0" dirty="0" smtClean="0"/>
              <a:t> przeciwutleniacz,</a:t>
            </a:r>
            <a:endParaRPr lang="ru-RU" dirty="0" smtClean="0"/>
          </a:p>
          <a:p>
            <a:r>
              <a:rPr lang="ru-RU" dirty="0" smtClean="0"/>
              <a:t>•	</a:t>
            </a:r>
            <a:r>
              <a:rPr lang="pl-PL" dirty="0" smtClean="0"/>
              <a:t>uczestniczy w procesie regeneracji</a:t>
            </a:r>
            <a:r>
              <a:rPr lang="pl-PL" baseline="0" dirty="0" smtClean="0"/>
              <a:t> skóry,</a:t>
            </a:r>
            <a:endParaRPr lang="ru-RU" dirty="0" smtClean="0"/>
          </a:p>
          <a:p>
            <a:r>
              <a:rPr lang="ru-RU" dirty="0" smtClean="0"/>
              <a:t>•	</a:t>
            </a:r>
            <a:r>
              <a:rPr lang="pl-PL" dirty="0" smtClean="0"/>
              <a:t>odżywia skórę.</a:t>
            </a:r>
            <a:endParaRPr lang="ru-RU" dirty="0" smtClean="0"/>
          </a:p>
          <a:p>
            <a:r>
              <a:rPr lang="pl-PL" dirty="0" smtClean="0"/>
              <a:t>Kwas pantotenowy </a:t>
            </a:r>
            <a:r>
              <a:rPr lang="ru-RU" dirty="0" smtClean="0"/>
              <a:t>(В5) </a:t>
            </a:r>
            <a:r>
              <a:rPr lang="pl-PL" dirty="0" smtClean="0"/>
              <a:t>w porcji</a:t>
            </a:r>
            <a:r>
              <a:rPr lang="pl-PL" baseline="0" dirty="0" smtClean="0"/>
              <a:t> </a:t>
            </a:r>
            <a:r>
              <a:rPr lang="pl-PL" baseline="0" dirty="0" err="1" smtClean="0"/>
              <a:t>shake’a</a:t>
            </a:r>
            <a:r>
              <a:rPr lang="pl-PL" baseline="0" dirty="0" smtClean="0"/>
              <a:t> - </a:t>
            </a:r>
            <a:r>
              <a:rPr lang="ru-RU" dirty="0" smtClean="0"/>
              <a:t>5 </a:t>
            </a:r>
            <a:r>
              <a:rPr lang="pl-PL" dirty="0" smtClean="0"/>
              <a:t>mg:</a:t>
            </a:r>
            <a:endParaRPr lang="ru-RU" dirty="0" smtClean="0"/>
          </a:p>
          <a:p>
            <a:r>
              <a:rPr lang="ru-RU" dirty="0" smtClean="0"/>
              <a:t>•	</a:t>
            </a:r>
            <a:r>
              <a:rPr lang="pl-PL" dirty="0" smtClean="0"/>
              <a:t>wzmacnia włosy i paznokcie,</a:t>
            </a:r>
            <a:endParaRPr lang="ru-RU" dirty="0" smtClean="0"/>
          </a:p>
          <a:p>
            <a:r>
              <a:rPr lang="ru-RU" dirty="0" smtClean="0"/>
              <a:t>•	</a:t>
            </a:r>
            <a:r>
              <a:rPr lang="pl-PL" dirty="0" smtClean="0"/>
              <a:t>spowalnia</a:t>
            </a:r>
            <a:r>
              <a:rPr lang="pl-PL" baseline="0" dirty="0" smtClean="0"/>
              <a:t> starzenie się skóry,</a:t>
            </a:r>
            <a:endParaRPr lang="ru-RU" dirty="0" smtClean="0"/>
          </a:p>
          <a:p>
            <a:r>
              <a:rPr lang="ru-RU" dirty="0" smtClean="0"/>
              <a:t>•	</a:t>
            </a:r>
            <a:r>
              <a:rPr lang="pl-PL" dirty="0" smtClean="0"/>
              <a:t>nadaje włosom gładkość i jedwabistość.</a:t>
            </a:r>
            <a:endParaRPr lang="ru-RU" dirty="0" smtClean="0"/>
          </a:p>
          <a:p>
            <a:r>
              <a:rPr lang="pl-PL" dirty="0" smtClean="0"/>
              <a:t>Kwas foliowy </a:t>
            </a:r>
            <a:r>
              <a:rPr lang="ru-RU" dirty="0" smtClean="0"/>
              <a:t>(</a:t>
            </a:r>
            <a:r>
              <a:rPr lang="ru-RU" dirty="0" smtClean="0"/>
              <a:t>В9</a:t>
            </a:r>
            <a:r>
              <a:rPr lang="pl-PL" dirty="0" smtClean="0"/>
              <a:t>) w </a:t>
            </a:r>
            <a:r>
              <a:rPr lang="pl-PL" dirty="0" smtClean="0"/>
              <a:t>porcji</a:t>
            </a:r>
            <a:r>
              <a:rPr lang="pl-PL" baseline="0" dirty="0" smtClean="0"/>
              <a:t> </a:t>
            </a:r>
            <a:r>
              <a:rPr lang="pl-PL" baseline="0" dirty="0" err="1" smtClean="0"/>
              <a:t>shake’a</a:t>
            </a:r>
            <a:r>
              <a:rPr lang="pl-PL" baseline="0" dirty="0" smtClean="0"/>
              <a:t>  - </a:t>
            </a:r>
            <a:r>
              <a:rPr lang="ru-RU" dirty="0" smtClean="0"/>
              <a:t>0,14 </a:t>
            </a:r>
            <a:r>
              <a:rPr lang="pl-PL" dirty="0" smtClean="0"/>
              <a:t>mg:</a:t>
            </a:r>
            <a:endParaRPr lang="ru-RU" dirty="0" smtClean="0"/>
          </a:p>
          <a:p>
            <a:r>
              <a:rPr lang="ru-RU" dirty="0" smtClean="0"/>
              <a:t>•	</a:t>
            </a:r>
            <a:r>
              <a:rPr lang="pl-PL" dirty="0" smtClean="0"/>
              <a:t>sprzyja zdrowemu wzrostowi włosów,</a:t>
            </a:r>
            <a:endParaRPr lang="ru-RU" dirty="0" smtClean="0"/>
          </a:p>
          <a:p>
            <a:r>
              <a:rPr lang="ru-RU" dirty="0" smtClean="0"/>
              <a:t>•	</a:t>
            </a:r>
            <a:r>
              <a:rPr lang="pl-PL" dirty="0" smtClean="0"/>
              <a:t>nadaje skórze zdrowy wygląd.</a:t>
            </a:r>
            <a:endParaRPr lang="ru-RU" dirty="0" smtClean="0"/>
          </a:p>
          <a:p>
            <a:r>
              <a:rPr lang="pl-PL" dirty="0" smtClean="0"/>
              <a:t>Biotyna </a:t>
            </a:r>
            <a:r>
              <a:rPr lang="ru-RU" dirty="0" smtClean="0"/>
              <a:t>(Н) </a:t>
            </a:r>
            <a:r>
              <a:rPr lang="pl-PL" dirty="0" smtClean="0"/>
              <a:t>w porcji</a:t>
            </a:r>
            <a:r>
              <a:rPr lang="pl-PL" baseline="0" dirty="0" smtClean="0"/>
              <a:t> </a:t>
            </a:r>
            <a:r>
              <a:rPr lang="pl-PL" baseline="0" dirty="0" err="1" smtClean="0"/>
              <a:t>shake’a</a:t>
            </a:r>
            <a:r>
              <a:rPr lang="pl-PL" baseline="0" dirty="0" smtClean="0"/>
              <a:t> - </a:t>
            </a:r>
            <a:r>
              <a:rPr lang="ru-RU" dirty="0" smtClean="0"/>
              <a:t>0,05 </a:t>
            </a:r>
            <a:r>
              <a:rPr lang="pl-PL" dirty="0" smtClean="0"/>
              <a:t>mg:</a:t>
            </a:r>
            <a:endParaRPr lang="ru-RU" dirty="0" smtClean="0"/>
          </a:p>
          <a:p>
            <a:r>
              <a:rPr lang="ru-RU" dirty="0" smtClean="0"/>
              <a:t>•	</a:t>
            </a:r>
            <a:r>
              <a:rPr lang="pl-PL" dirty="0" smtClean="0"/>
              <a:t>nawilża włosy,</a:t>
            </a:r>
            <a:endParaRPr lang="ru-RU" dirty="0" smtClean="0"/>
          </a:p>
          <a:p>
            <a:r>
              <a:rPr lang="ru-RU" dirty="0" smtClean="0"/>
              <a:t>•	</a:t>
            </a:r>
            <a:r>
              <a:rPr lang="pl-PL" dirty="0" smtClean="0"/>
              <a:t>zapobiega rozdwajaniu się paznokci,</a:t>
            </a:r>
            <a:endParaRPr lang="ru-RU" dirty="0" smtClean="0"/>
          </a:p>
          <a:p>
            <a:r>
              <a:rPr lang="ru-RU" dirty="0" smtClean="0"/>
              <a:t>•	</a:t>
            </a:r>
            <a:r>
              <a:rPr lang="pl-PL" dirty="0" smtClean="0"/>
              <a:t>wzmacnia wewnętrzne warstwy skóry.</a:t>
            </a:r>
            <a:endParaRPr lang="ru-RU" dirty="0" smtClean="0"/>
          </a:p>
          <a:p>
            <a:r>
              <a:rPr lang="pl-PL" dirty="0" smtClean="0"/>
              <a:t>Magnez w porcji</a:t>
            </a:r>
            <a:r>
              <a:rPr lang="pl-PL" baseline="0" dirty="0" smtClean="0"/>
              <a:t> </a:t>
            </a:r>
            <a:r>
              <a:rPr lang="pl-PL" baseline="0" dirty="0" err="1" smtClean="0"/>
              <a:t>shake’a</a:t>
            </a:r>
            <a:r>
              <a:rPr lang="pl-PL" baseline="0" dirty="0" smtClean="0"/>
              <a:t> </a:t>
            </a:r>
            <a:r>
              <a:rPr lang="pl-PL" dirty="0" smtClean="0"/>
              <a:t>– </a:t>
            </a:r>
            <a:r>
              <a:rPr lang="ru-RU" dirty="0" smtClean="0"/>
              <a:t>87 </a:t>
            </a:r>
            <a:r>
              <a:rPr lang="pl-PL" dirty="0" smtClean="0"/>
              <a:t>mg:</a:t>
            </a:r>
            <a:endParaRPr lang="ru-RU" dirty="0" smtClean="0"/>
          </a:p>
          <a:p>
            <a:r>
              <a:rPr lang="ru-RU" dirty="0" smtClean="0"/>
              <a:t>•</a:t>
            </a:r>
            <a:r>
              <a:rPr lang="en-US" dirty="0" smtClean="0"/>
              <a:t>                 </a:t>
            </a:r>
            <a:r>
              <a:rPr lang="ru-RU" baseline="0" dirty="0" smtClean="0"/>
              <a:t> </a:t>
            </a:r>
            <a:r>
              <a:rPr lang="pl-PL" dirty="0" smtClean="0"/>
              <a:t>wygładza</a:t>
            </a:r>
            <a:r>
              <a:rPr lang="pl-PL" baseline="0" dirty="0" smtClean="0"/>
              <a:t> zmarszczki,</a:t>
            </a:r>
            <a:endParaRPr lang="ru-RU" dirty="0" smtClean="0"/>
          </a:p>
          <a:p>
            <a:r>
              <a:rPr lang="ru-RU" dirty="0" smtClean="0"/>
              <a:t>•</a:t>
            </a:r>
            <a:r>
              <a:rPr lang="ru-RU" baseline="0" dirty="0" smtClean="0"/>
              <a:t> </a:t>
            </a:r>
            <a:r>
              <a:rPr lang="en-US" baseline="0" dirty="0" smtClean="0"/>
              <a:t>                 </a:t>
            </a:r>
            <a:r>
              <a:rPr lang="pl-PL" dirty="0" smtClean="0"/>
              <a:t>wzmacnia paznokcie,</a:t>
            </a:r>
            <a:endParaRPr lang="ru-RU" dirty="0" smtClean="0"/>
          </a:p>
          <a:p>
            <a:r>
              <a:rPr lang="ru-RU" dirty="0" smtClean="0"/>
              <a:t>•</a:t>
            </a:r>
            <a:r>
              <a:rPr lang="ru-RU" baseline="0" dirty="0" smtClean="0"/>
              <a:t> </a:t>
            </a:r>
            <a:r>
              <a:rPr lang="en-US" baseline="0" dirty="0" smtClean="0"/>
              <a:t>                 </a:t>
            </a:r>
            <a:r>
              <a:rPr lang="pl-PL" dirty="0" smtClean="0"/>
              <a:t>odpowiada za produkcję elastyny.</a:t>
            </a:r>
            <a:endParaRPr lang="ru-RU" dirty="0" smtClean="0"/>
          </a:p>
          <a:p>
            <a:r>
              <a:rPr lang="pl-PL" dirty="0" smtClean="0"/>
              <a:t>Selen w porcji</a:t>
            </a:r>
            <a:r>
              <a:rPr lang="pl-PL" baseline="0" dirty="0" smtClean="0"/>
              <a:t> </a:t>
            </a:r>
            <a:r>
              <a:rPr lang="pl-PL" baseline="0" dirty="0" err="1" smtClean="0"/>
              <a:t>shake’a</a:t>
            </a:r>
            <a:r>
              <a:rPr lang="pl-PL" baseline="0" dirty="0" smtClean="0"/>
              <a:t> -</a:t>
            </a:r>
            <a:r>
              <a:rPr lang="ru-RU" dirty="0" smtClean="0"/>
              <a:t> 0,062 </a:t>
            </a:r>
            <a:r>
              <a:rPr lang="pl-PL" dirty="0" smtClean="0"/>
              <a:t>mg:</a:t>
            </a:r>
            <a:endParaRPr lang="ru-RU" dirty="0" smtClean="0"/>
          </a:p>
          <a:p>
            <a:r>
              <a:rPr lang="ru-RU" dirty="0" smtClean="0"/>
              <a:t>•	</a:t>
            </a:r>
            <a:r>
              <a:rPr lang="pl-PL" dirty="0" smtClean="0"/>
              <a:t>spowalnia starzenie się</a:t>
            </a:r>
            <a:r>
              <a:rPr lang="pl-PL" baseline="0" dirty="0" smtClean="0"/>
              <a:t> skóry,</a:t>
            </a:r>
            <a:endParaRPr lang="ru-RU" dirty="0" smtClean="0"/>
          </a:p>
          <a:p>
            <a:r>
              <a:rPr lang="ru-RU" dirty="0" smtClean="0"/>
              <a:t>•	</a:t>
            </a:r>
            <a:r>
              <a:rPr lang="pl-PL" dirty="0" smtClean="0"/>
              <a:t>zapobiega</a:t>
            </a:r>
            <a:r>
              <a:rPr lang="pl-PL" baseline="0" dirty="0" smtClean="0"/>
              <a:t> pojawieniu się łupieżu.</a:t>
            </a:r>
            <a:endParaRPr lang="ru-RU" dirty="0" smtClean="0"/>
          </a:p>
          <a:p>
            <a:r>
              <a:rPr lang="pl-PL" dirty="0" smtClean="0"/>
              <a:t>Miedź w porcji</a:t>
            </a:r>
            <a:r>
              <a:rPr lang="pl-PL" baseline="0" dirty="0" smtClean="0"/>
              <a:t> </a:t>
            </a:r>
            <a:r>
              <a:rPr lang="pl-PL" baseline="0" dirty="0" err="1" smtClean="0"/>
              <a:t>shake’a</a:t>
            </a:r>
            <a:r>
              <a:rPr lang="pl-PL" baseline="0" dirty="0" smtClean="0"/>
              <a:t> -</a:t>
            </a:r>
            <a:r>
              <a:rPr lang="ru-RU" dirty="0" smtClean="0"/>
              <a:t> 0,6 </a:t>
            </a:r>
            <a:r>
              <a:rPr lang="pl-PL" dirty="0" smtClean="0"/>
              <a:t>mg:</a:t>
            </a:r>
            <a:endParaRPr lang="ru-RU" dirty="0" smtClean="0"/>
          </a:p>
          <a:p>
            <a:r>
              <a:rPr lang="ru-RU" dirty="0" smtClean="0"/>
              <a:t>•	</a:t>
            </a:r>
            <a:r>
              <a:rPr lang="pl-PL" dirty="0" smtClean="0"/>
              <a:t>sprzyja tworzeniu się </a:t>
            </a:r>
            <a:r>
              <a:rPr lang="pl-PL" baseline="0" dirty="0" smtClean="0"/>
              <a:t>elastyny,</a:t>
            </a:r>
            <a:endParaRPr lang="ru-RU" dirty="0" smtClean="0"/>
          </a:p>
          <a:p>
            <a:r>
              <a:rPr lang="ru-RU" dirty="0" smtClean="0"/>
              <a:t>•	</a:t>
            </a:r>
            <a:r>
              <a:rPr lang="pl-PL" dirty="0" smtClean="0"/>
              <a:t>odpowiada za pigmentację skóry, włosów i oczu.</a:t>
            </a:r>
            <a:endParaRPr lang="ru-RU" dirty="0" smtClean="0"/>
          </a:p>
          <a:p>
            <a:endParaRPr lang="ru-RU" dirty="0" smtClean="0"/>
          </a:p>
          <a:p>
            <a:endParaRPr lang="ru-RU"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pPr/>
              <a:t>10</a:t>
            </a:fld>
            <a:endParaRPr lang="ru-RU"/>
          </a:p>
        </p:txBody>
      </p:sp>
    </p:spTree>
    <p:extLst>
      <p:ext uri="{BB962C8B-B14F-4D97-AF65-F5344CB8AC3E}">
        <p14:creationId xmlns:p14="http://schemas.microsoft.com/office/powerpoint/2010/main" xmlns="" val="167341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b="1" i="1" dirty="0" smtClean="0"/>
              <a:t>Kolagen</a:t>
            </a:r>
            <a:r>
              <a:rPr lang="pl-PL" b="1" i="1" baseline="0" dirty="0" smtClean="0"/>
              <a:t> peptydowy </a:t>
            </a:r>
            <a:r>
              <a:rPr lang="pl-PL" b="1" i="1" baseline="0" dirty="0" err="1" smtClean="0"/>
              <a:t>Verisol</a:t>
            </a:r>
            <a:r>
              <a:rPr lang="pl-PL" b="1" i="1" baseline="0" dirty="0" smtClean="0"/>
              <a:t>  </a:t>
            </a:r>
            <a:r>
              <a:rPr lang="pl-PL" b="0" i="0" baseline="0" dirty="0" smtClean="0"/>
              <a:t>został opracowany w celu </a:t>
            </a:r>
            <a:r>
              <a:rPr lang="pl-PL" b="0" i="0" baseline="0" dirty="0" smtClean="0"/>
              <a:t>poprawy jakości </a:t>
            </a:r>
            <a:r>
              <a:rPr lang="pl-PL" b="0" i="0" baseline="0" dirty="0" smtClean="0"/>
              <a:t>życia ludzi na całym świecie. Liczne badania naukowe potwierdziły, że poprawia on stan stawów i kości, pomaga normalizować wagę i spowalnia proces starzenia się skóry. Kolagen </a:t>
            </a:r>
            <a:r>
              <a:rPr lang="pl-PL" b="0" i="0" baseline="0" dirty="0" err="1" smtClean="0"/>
              <a:t>Verisol</a:t>
            </a:r>
            <a:r>
              <a:rPr lang="pl-PL" b="0" i="0" baseline="0" dirty="0" smtClean="0"/>
              <a:t> wspaniale łączy się z innymi komponentami, jest </a:t>
            </a:r>
            <a:r>
              <a:rPr lang="pl-PL" b="0" i="0" baseline="0" dirty="0" smtClean="0"/>
              <a:t>łatwo przyswajalny </a:t>
            </a:r>
            <a:r>
              <a:rPr lang="pl-PL" b="0" i="0" baseline="0" dirty="0" smtClean="0"/>
              <a:t>przez organizm i ma duży poziom biodostępności.</a:t>
            </a:r>
          </a:p>
          <a:p>
            <a:r>
              <a:rPr lang="pl-PL" b="0" i="0" baseline="0" dirty="0" smtClean="0"/>
              <a:t>Działając od środka, peptydy </a:t>
            </a:r>
            <a:r>
              <a:rPr lang="pl-PL" b="0" i="0" baseline="0" dirty="0" err="1" smtClean="0"/>
              <a:t>Verisolu</a:t>
            </a:r>
            <a:r>
              <a:rPr lang="pl-PL" b="0" i="0" baseline="0" dirty="0" smtClean="0"/>
              <a:t> mają bezpośredni wpływ na przemianę kolagenu w skórze, sprzyjają jej nawilżeniu, zwiększeniu sprężystości i elastyczności, spowalniają proces powstawania zmarszczek.</a:t>
            </a:r>
            <a:endParaRPr lang="pl-PL" b="1" i="1" baseline="0" dirty="0" smtClean="0"/>
          </a:p>
          <a:p>
            <a:r>
              <a:rPr lang="pl-PL" b="1" dirty="0" smtClean="0"/>
              <a:t>Kolagen hydrolizowany </a:t>
            </a:r>
            <a:r>
              <a:rPr lang="pl-PL" b="1" dirty="0" err="1" smtClean="0"/>
              <a:t>Verisol</a:t>
            </a:r>
            <a:r>
              <a:rPr lang="pl-PL" b="1" baseline="0" dirty="0" smtClean="0"/>
              <a:t> </a:t>
            </a:r>
            <a:r>
              <a:rPr lang="pl-PL" baseline="0" dirty="0" smtClean="0"/>
              <a:t>jest wysokoefektywną formą kolagenu, składającego się z trzech peptydów (aminokwasów): lizyny, proliny i </a:t>
            </a:r>
            <a:r>
              <a:rPr lang="pl-PL" baseline="0" dirty="0" err="1" smtClean="0"/>
              <a:t>hydroksyproliny</a:t>
            </a:r>
            <a:r>
              <a:rPr lang="pl-PL" baseline="0" dirty="0" smtClean="0"/>
              <a:t>. Jest to kolagen niskocząsteczkowy. Dzięki temu peptydy są szybko i łatwo przyswajalne oraz szybko zaczynają działać. </a:t>
            </a:r>
          </a:p>
          <a:p>
            <a:r>
              <a:rPr lang="pl-PL" dirty="0" smtClean="0"/>
              <a:t>Szczególną rolę</a:t>
            </a:r>
            <a:r>
              <a:rPr lang="pl-PL" baseline="0" dirty="0" smtClean="0"/>
              <a:t> odgrywa lizyna. Ten aminokwas zapewnia produkcję kolagenu – podstawowego białka służącego do tworzenia tkanek łącznych mięśni, chrząstek, wiązadeł i skóry – a również sprzyja szybkiej regeneracji tkanek mięśni, jest także niezbędny dla przyswojenia innych pożytecznych aminokwasów. Lizyna jest bardzo ważna dla prawidłowego działania mięśnia sercowego, co jest również ważne dla sportowców i ludzi prowadzących aktywny tryb życia.</a:t>
            </a:r>
            <a:endParaRPr lang="pl-PL" dirty="0" smtClean="0"/>
          </a:p>
          <a:p>
            <a:r>
              <a:rPr lang="pl-PL" dirty="0" smtClean="0"/>
              <a:t>Niedobór lizyny</a:t>
            </a:r>
            <a:r>
              <a:rPr lang="pl-PL" baseline="0" dirty="0" smtClean="0"/>
              <a:t> zaburza całą przemianę białkową. Przykładowo, w przypadku </a:t>
            </a:r>
            <a:r>
              <a:rPr lang="pl-PL" baseline="0" dirty="0" smtClean="0"/>
              <a:t>sportowców, </a:t>
            </a:r>
            <a:r>
              <a:rPr lang="pl-PL" baseline="0" dirty="0" smtClean="0"/>
              <a:t>a zwłaszcza biegaczy długodystansowych, niedobór lizyny może doprowadzić do przewlekłego zapalenia ścięgien i  wyczerpania mięśni.</a:t>
            </a:r>
          </a:p>
          <a:p>
            <a:r>
              <a:rPr lang="pl-PL" baseline="0" dirty="0" smtClean="0"/>
              <a:t>Peptydy kolagenu są uniwersalnym źródłem białka. Świetnie komponują się z innymi składnikami i są równie łatwo przyswajalne. Ponadto, nie zawierają one tłuszczy, węglowodanów, glutenu, puryn i cholesterolu, są hipoalergiczne. </a:t>
            </a:r>
            <a:endParaRPr lang="ru-RU" dirty="0" smtClean="0"/>
          </a:p>
          <a:p>
            <a:r>
              <a:rPr lang="pl-PL" sz="1200" kern="1200" dirty="0" smtClean="0">
                <a:solidFill>
                  <a:schemeClr val="tx1"/>
                </a:solidFill>
                <a:effectLst/>
                <a:latin typeface="+mn-lt"/>
                <a:ea typeface="+mn-ea"/>
                <a:cs typeface="+mn-cs"/>
              </a:rPr>
              <a:t>Peptydy kolagenu są bardzo ważne dla podtrzymania elastyczności</a:t>
            </a:r>
            <a:r>
              <a:rPr lang="pl-PL" sz="1200" kern="1200" baseline="0" dirty="0" smtClean="0">
                <a:solidFill>
                  <a:schemeClr val="tx1"/>
                </a:solidFill>
                <a:effectLst/>
                <a:latin typeface="+mn-lt"/>
                <a:ea typeface="+mn-ea"/>
                <a:cs typeface="+mn-cs"/>
              </a:rPr>
              <a:t> i trwałości tkanki łącznej chrząstek, stawów i skóry. Zapewniają one świetne odżywienie skóry, dzięki czemu zwiększają jej turgor i sprężystość, spowalniają procesy przedwczesnego starzenia.</a:t>
            </a:r>
          </a:p>
          <a:p>
            <a:r>
              <a:rPr lang="pl-PL" sz="1200" kern="1200" baseline="0" dirty="0" smtClean="0">
                <a:solidFill>
                  <a:schemeClr val="tx1"/>
                </a:solidFill>
                <a:effectLst/>
                <a:latin typeface="+mn-lt"/>
                <a:ea typeface="+mn-ea"/>
                <a:cs typeface="+mn-cs"/>
              </a:rPr>
              <a:t>Razem z hydrolizatem kolagenu kompleksowo działa witamina C. Ta witamina-przeciwutleniacz uczestniczy w produkcji przez organizm własnego kolagenu, co oznacza, że zapewnia ona </a:t>
            </a:r>
            <a:r>
              <a:rPr lang="pl-PL" sz="1200" kern="1200" baseline="0" dirty="0" err="1" smtClean="0">
                <a:solidFill>
                  <a:schemeClr val="tx1"/>
                </a:solidFill>
                <a:effectLst/>
                <a:latin typeface="+mn-lt"/>
                <a:ea typeface="+mn-ea"/>
                <a:cs typeface="+mn-cs"/>
              </a:rPr>
              <a:t>przeciwutleniającą</a:t>
            </a:r>
            <a:r>
              <a:rPr lang="pl-PL" sz="1200" kern="1200" baseline="0" dirty="0" smtClean="0">
                <a:solidFill>
                  <a:schemeClr val="tx1"/>
                </a:solidFill>
                <a:effectLst/>
                <a:latin typeface="+mn-lt"/>
                <a:ea typeface="+mn-ea"/>
                <a:cs typeface="+mn-cs"/>
              </a:rPr>
              <a:t> ochronę skóry, mięśni i wiązadeł, a również podtrzymuje elastyczne właściwości skóry.</a:t>
            </a:r>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Kolagen</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Verisol</a:t>
            </a:r>
            <a:r>
              <a:rPr lang="pl-PL" sz="1200" kern="1200" baseline="0" dirty="0" smtClean="0">
                <a:solidFill>
                  <a:schemeClr val="tx1"/>
                </a:solidFill>
                <a:effectLst/>
                <a:latin typeface="+mn-lt"/>
                <a:ea typeface="+mn-ea"/>
                <a:cs typeface="+mn-cs"/>
              </a:rPr>
              <a:t> świetnie łączy się z innymi składnikami, jest łatwo przyswajalny przez organizm i posiada duży stopień biodostępności.</a:t>
            </a:r>
          </a:p>
          <a:p>
            <a:r>
              <a:rPr lang="pl-PL" b="0" i="0" baseline="0" dirty="0" smtClean="0"/>
              <a:t>Działając od środka, peptydy </a:t>
            </a:r>
            <a:r>
              <a:rPr lang="pl-PL" b="0" i="0" baseline="0" dirty="0" err="1" smtClean="0"/>
              <a:t>Verisolu</a:t>
            </a:r>
            <a:r>
              <a:rPr lang="pl-PL" b="0" i="0" baseline="0" dirty="0" smtClean="0"/>
              <a:t> mają bezpośredni wpływ na przemianę kolagenu w skórze, sprzyjają jej nawilżeniu, zwiększeniu sprężystości i elastyczności, spowalniają proces powstawania zmarszczek.</a:t>
            </a:r>
            <a:endParaRPr lang="pl-PL" b="1" i="1" baseline="0" dirty="0" smtClean="0"/>
          </a:p>
          <a:p>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11</a:t>
            </a:fld>
            <a:endParaRPr lang="ru-RU"/>
          </a:p>
        </p:txBody>
      </p:sp>
    </p:spTree>
    <p:extLst>
      <p:ext uri="{BB962C8B-B14F-4D97-AF65-F5344CB8AC3E}">
        <p14:creationId xmlns:p14="http://schemas.microsoft.com/office/powerpoint/2010/main" xmlns="" val="1057625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dirty="0" smtClean="0"/>
              <a:t>Składnik wiecznej młodości</a:t>
            </a:r>
          </a:p>
          <a:p>
            <a:endParaRPr lang="pl-PL" dirty="0" smtClean="0"/>
          </a:p>
          <a:p>
            <a:r>
              <a:rPr lang="pl-PL" dirty="0" smtClean="0"/>
              <a:t>Kolagen</a:t>
            </a:r>
            <a:r>
              <a:rPr lang="pl-PL" baseline="0" dirty="0" smtClean="0"/>
              <a:t> jest głównym białkiem tkanki łącznej (80%), z której składa się nasza skóra, </a:t>
            </a:r>
            <a:r>
              <a:rPr lang="pl-PL" baseline="0" dirty="0" smtClean="0"/>
              <a:t>mięśnie, </a:t>
            </a:r>
            <a:r>
              <a:rPr lang="pl-PL" baseline="0" dirty="0" smtClean="0"/>
              <a:t>włosy, paznokcie, chrząstki, przy czym 40% kolagenu mieści się w skórze, zapewniając jej sprężystość i elastyczność. Z wiekiem synteza własnego kolagenu w organizmie spada, wówczas włosy i paznokcie zaczynają słabnąć, stawy i chrząstki niszczeją. Skóra staje się sucha, zmatowiała i zwiotczała, </a:t>
            </a:r>
            <a:r>
              <a:rPr lang="pl-PL" baseline="0" dirty="0" smtClean="0"/>
              <a:t>pojawiają </a:t>
            </a:r>
            <a:r>
              <a:rPr lang="pl-PL" baseline="0" dirty="0" smtClean="0"/>
              <a:t>się pierwsze zmarszczki.  Dlatego podtrzymanie poziomu kolagenu w organizmie jest bardzo ważne dla zdrowia i urody.</a:t>
            </a:r>
            <a:endParaRPr lang="ru-RU" dirty="0" smtClean="0"/>
          </a:p>
          <a:p>
            <a:endParaRPr lang="ru-RU" dirty="0" smtClean="0"/>
          </a:p>
          <a:p>
            <a:r>
              <a:rPr lang="pl-PL" dirty="0" smtClean="0"/>
              <a:t>Kolagen jest właśnie tym składnikiem, którego potrzebują osłabione</a:t>
            </a:r>
            <a:r>
              <a:rPr lang="pl-PL" baseline="0" dirty="0" smtClean="0"/>
              <a:t> mięśnie, chrząstki, stawy i skóra dla pełnej regeneracji i zdrowego stanu. W „</a:t>
            </a:r>
            <a:r>
              <a:rPr lang="pl-PL" baseline="0" dirty="0" err="1" smtClean="0"/>
              <a:t>Beauty</a:t>
            </a:r>
            <a:r>
              <a:rPr lang="pl-PL" baseline="0" dirty="0" smtClean="0"/>
              <a:t> </a:t>
            </a:r>
            <a:r>
              <a:rPr lang="pl-PL" baseline="0" dirty="0" err="1" smtClean="0"/>
              <a:t>Shake’ach</a:t>
            </a:r>
            <a:r>
              <a:rPr lang="pl-PL" baseline="0" dirty="0" smtClean="0"/>
              <a:t>” wykorzystywany jest kolagen zwierzęcy (krowi).</a:t>
            </a:r>
            <a:r>
              <a:rPr lang="ru-RU" dirty="0" smtClean="0"/>
              <a:t> </a:t>
            </a:r>
          </a:p>
          <a:p>
            <a:endParaRPr lang="ru-RU"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pPr/>
              <a:t>12</a:t>
            </a:fld>
            <a:endParaRPr lang="ru-RU"/>
          </a:p>
        </p:txBody>
      </p:sp>
    </p:spTree>
    <p:extLst>
      <p:ext uri="{BB962C8B-B14F-4D97-AF65-F5344CB8AC3E}">
        <p14:creationId xmlns:p14="http://schemas.microsoft.com/office/powerpoint/2010/main" xmlns="" val="3820513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pPr/>
              <a:t>13</a:t>
            </a:fld>
            <a:endParaRPr lang="ru-RU"/>
          </a:p>
        </p:txBody>
      </p:sp>
    </p:spTree>
    <p:extLst>
      <p:ext uri="{BB962C8B-B14F-4D97-AF65-F5344CB8AC3E}">
        <p14:creationId xmlns:p14="http://schemas.microsoft.com/office/powerpoint/2010/main" xmlns="" val="665413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dirty="0" smtClean="0"/>
              <a:t>Nasze</a:t>
            </a:r>
            <a:r>
              <a:rPr lang="pl-PL" baseline="0" dirty="0" smtClean="0"/>
              <a:t> koktajle mają naprawdę naturalny smak!</a:t>
            </a:r>
          </a:p>
          <a:p>
            <a:r>
              <a:rPr lang="pl-PL" baseline="0" dirty="0" smtClean="0"/>
              <a:t>Przez ponad 1,5 roku były prowadzone badania, dzięki którym uzyskaliśmy unikalną puszystą strukturę i </a:t>
            </a:r>
            <a:r>
              <a:rPr lang="pl-PL" baseline="0" dirty="0" smtClean="0"/>
              <a:t>prawdziwie naturalny </a:t>
            </a:r>
            <a:r>
              <a:rPr lang="pl-PL" baseline="0" dirty="0" smtClean="0"/>
              <a:t>smak.</a:t>
            </a:r>
          </a:p>
          <a:p>
            <a:r>
              <a:rPr lang="pl-PL" baseline="0" dirty="0" smtClean="0"/>
              <a:t>3 najbardziej popularne smaki, uwielbiane na całym świecie:</a:t>
            </a:r>
          </a:p>
          <a:p>
            <a:pPr>
              <a:buFont typeface="Arial" pitchFamily="34" charset="0"/>
              <a:buChar char="•"/>
            </a:pPr>
            <a:r>
              <a:rPr lang="pl-PL" baseline="0" dirty="0" smtClean="0"/>
              <a:t> wanilia (smak nieco stopniałych lodów – delikatny i nieco korzenny – mało kogo pozostawi obojętnym),</a:t>
            </a:r>
          </a:p>
          <a:p>
            <a:pPr>
              <a:buFont typeface="Arial" pitchFamily="34" charset="0"/>
              <a:buChar char="•"/>
            </a:pPr>
            <a:r>
              <a:rPr lang="pl-PL" baseline="0" dirty="0" smtClean="0"/>
              <a:t> malina (delikatny smak maliny, charakterystycznie kwaskowaty, spodoba się wielbicielom słodyczy w każdym wieku),</a:t>
            </a:r>
          </a:p>
          <a:p>
            <a:pPr>
              <a:buFont typeface="Arial" pitchFamily="34" charset="0"/>
              <a:buChar char="•"/>
            </a:pPr>
            <a:r>
              <a:rPr lang="pl-PL" baseline="0" dirty="0" smtClean="0"/>
              <a:t> czekolada (miękki i znany z dzieciństwa smak czekolady z nutką lodów waniliowych sprawia, że ten koktajl jest idealnym lekkim deserem).</a:t>
            </a:r>
          </a:p>
          <a:p>
            <a:pPr>
              <a:buFont typeface="Arial" pitchFamily="34" charset="0"/>
              <a:buChar char="•"/>
            </a:pPr>
            <a:endParaRPr lang="pl-PL" baseline="0" dirty="0" smtClean="0"/>
          </a:p>
          <a:p>
            <a:pPr>
              <a:buFont typeface="Arial" pitchFamily="34" charset="0"/>
              <a:buNone/>
            </a:pPr>
            <a:r>
              <a:rPr lang="pl-PL" baseline="0" dirty="0" smtClean="0"/>
              <a:t>Zadziwiająca słodycz bez szkody dla sylwetki!</a:t>
            </a:r>
            <a:endParaRPr lang="pl-PL" dirty="0" smtClean="0"/>
          </a:p>
          <a:p>
            <a:endParaRPr lang="pl-PL" dirty="0" smtClean="0"/>
          </a:p>
          <a:p>
            <a:r>
              <a:rPr lang="pl-PL" baseline="0" dirty="0" smtClean="0"/>
              <a:t>Udało się nam stworzyć smaczny i pożyteczny deser, który może zastąpić jeden pełnowartościowy posiłek! Właśnie na tym polega jego wyjątkowość.</a:t>
            </a:r>
            <a:endParaRPr lang="ru-RU" baseline="0"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pPr/>
              <a:t>14</a:t>
            </a:fld>
            <a:endParaRPr lang="ru-RU"/>
          </a:p>
        </p:txBody>
      </p:sp>
    </p:spTree>
    <p:extLst>
      <p:ext uri="{BB962C8B-B14F-4D97-AF65-F5344CB8AC3E}">
        <p14:creationId xmlns:p14="http://schemas.microsoft.com/office/powerpoint/2010/main" xmlns="" val="3304208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Jeżeli</a:t>
            </a:r>
            <a:r>
              <a:rPr lang="pl-PL" baseline="0" dirty="0" smtClean="0"/>
              <a:t> ograniczasz spożycie produktów zawierających cukier, nie znaczy to, że musisz zapomnieć o słodyczach. Dlatego poszukiwania „idealnego substytutu cukru” to jedno z najbardziej aktualnych zadań nauki o prawidłowym odżywianiu. My również przejęliśmy się tym tematem i po dokładnym jego zbadaniu wybraliśmy naturalny słodzik, który obecnie staje się liderem – </a:t>
            </a:r>
            <a:r>
              <a:rPr lang="pl-PL" baseline="0" dirty="0" err="1" smtClean="0"/>
              <a:t>erytrytolu</a:t>
            </a:r>
            <a:r>
              <a:rPr lang="pl-PL" baseline="0" dirty="0" smtClean="0"/>
              <a:t>. </a:t>
            </a:r>
            <a:endParaRPr lang="pl-PL"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pl-P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l-PL" b="1" dirty="0" smtClean="0"/>
              <a:t>Czym </a:t>
            </a:r>
            <a:r>
              <a:rPr lang="pl-PL" b="1" dirty="0" err="1" smtClean="0"/>
              <a:t>erytrytol</a:t>
            </a:r>
            <a:r>
              <a:rPr lang="pl-PL" b="1" dirty="0" smtClean="0"/>
              <a:t> różni się</a:t>
            </a:r>
            <a:r>
              <a:rPr lang="pl-PL" b="1" baseline="0" dirty="0" smtClean="0"/>
              <a:t> od innych alkoholi cukrowych?</a:t>
            </a:r>
          </a:p>
          <a:p>
            <a:pPr marL="0" marR="0" indent="0" algn="l" defTabSz="914400" rtl="0" eaLnBrk="1" fontAlgn="auto" latinLnBrk="0" hangingPunct="1">
              <a:lnSpc>
                <a:spcPct val="100000"/>
              </a:lnSpc>
              <a:spcBef>
                <a:spcPts val="0"/>
              </a:spcBef>
              <a:spcAft>
                <a:spcPts val="0"/>
              </a:spcAft>
              <a:buClrTx/>
              <a:buSzTx/>
              <a:buFontTx/>
              <a:buNone/>
              <a:tabLst/>
              <a:defRPr/>
            </a:pPr>
            <a:endParaRPr lang="pl-PL"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baseline="0" dirty="0" smtClean="0">
                <a:solidFill>
                  <a:schemeClr val="tx1"/>
                </a:solidFill>
                <a:effectLst/>
                <a:latin typeface="+mn-lt"/>
                <a:ea typeface="+mn-ea"/>
                <a:cs typeface="+mn-cs"/>
              </a:rPr>
              <a:t>Po pierwsze, jego profil słodzący jest bardzo zbliżony do sacharozy, zaś słodkość wynosi 60-70% słodkości sacharozy.</a:t>
            </a:r>
          </a:p>
          <a:p>
            <a:pPr marL="0" marR="0" indent="0" algn="l" defTabSz="914400" rtl="0" eaLnBrk="1" fontAlgn="auto" latinLnBrk="0" hangingPunct="1">
              <a:lnSpc>
                <a:spcPct val="100000"/>
              </a:lnSpc>
              <a:spcBef>
                <a:spcPts val="0"/>
              </a:spcBef>
              <a:spcAft>
                <a:spcPts val="0"/>
              </a:spcAft>
              <a:buClrTx/>
              <a:buSzTx/>
              <a:buFontTx/>
              <a:buNone/>
              <a:tabLst/>
              <a:defRPr/>
            </a:pPr>
            <a:endParaRPr lang="pl-PL"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baseline="0" dirty="0" smtClean="0">
                <a:solidFill>
                  <a:schemeClr val="tx1"/>
                </a:solidFill>
                <a:effectLst/>
                <a:latin typeface="+mn-lt"/>
                <a:ea typeface="+mn-ea"/>
                <a:cs typeface="+mn-cs"/>
              </a:rPr>
              <a:t>Po drugie, jest o wiele mniej kaloryczny – zależnie od metody pomiaru od 0 do 0,2 kcal na gram.</a:t>
            </a:r>
          </a:p>
          <a:p>
            <a:pPr marL="0" marR="0" indent="0" algn="l" defTabSz="914400" rtl="0" eaLnBrk="1" fontAlgn="auto" latinLnBrk="0" hangingPunct="1">
              <a:lnSpc>
                <a:spcPct val="100000"/>
              </a:lnSpc>
              <a:spcBef>
                <a:spcPts val="0"/>
              </a:spcBef>
              <a:spcAft>
                <a:spcPts val="0"/>
              </a:spcAft>
              <a:buClrTx/>
              <a:buSzTx/>
              <a:buFontTx/>
              <a:buNone/>
              <a:tabLst/>
              <a:defRPr/>
            </a:pPr>
            <a:endParaRPr lang="pl-PL"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baseline="0" dirty="0" smtClean="0">
                <a:solidFill>
                  <a:schemeClr val="tx1"/>
                </a:solidFill>
                <a:effectLst/>
                <a:latin typeface="+mn-lt"/>
                <a:ea typeface="+mn-ea"/>
                <a:cs typeface="+mn-cs"/>
              </a:rPr>
              <a:t>Po trzecie, ma zerowy indeks </a:t>
            </a:r>
            <a:r>
              <a:rPr lang="pl-PL" sz="1200" kern="1200" baseline="0" dirty="0" err="1" smtClean="0">
                <a:solidFill>
                  <a:schemeClr val="tx1"/>
                </a:solidFill>
                <a:effectLst/>
                <a:latin typeface="+mn-lt"/>
                <a:ea typeface="+mn-ea"/>
                <a:cs typeface="+mn-cs"/>
              </a:rPr>
              <a:t>glikemiczny</a:t>
            </a:r>
            <a:r>
              <a:rPr lang="pl-PL" sz="1200" kern="1200" baseline="0" dirty="0" smtClean="0">
                <a:solidFill>
                  <a:schemeClr val="tx1"/>
                </a:solidFill>
                <a:effectLst/>
                <a:latin typeface="+mn-lt"/>
                <a:ea typeface="+mn-ea"/>
                <a:cs typeface="+mn-cs"/>
              </a:rPr>
              <a:t>. To znaczy, że </a:t>
            </a:r>
            <a:r>
              <a:rPr lang="pl-PL" sz="1200" kern="1200" baseline="0" dirty="0" err="1" smtClean="0">
                <a:solidFill>
                  <a:schemeClr val="tx1"/>
                </a:solidFill>
                <a:effectLst/>
                <a:latin typeface="+mn-lt"/>
                <a:ea typeface="+mn-ea"/>
                <a:cs typeface="+mn-cs"/>
              </a:rPr>
              <a:t>erytrytol</a:t>
            </a:r>
            <a:r>
              <a:rPr lang="pl-PL" sz="1200" kern="1200" baseline="0" dirty="0" smtClean="0">
                <a:solidFill>
                  <a:schemeClr val="tx1"/>
                </a:solidFill>
                <a:effectLst/>
                <a:latin typeface="+mn-lt"/>
                <a:ea typeface="+mn-ea"/>
                <a:cs typeface="+mn-cs"/>
              </a:rPr>
              <a:t> w ogóle w żaden sposób nie wpływa na poziom cukru we krwi.</a:t>
            </a:r>
            <a:endParaRPr lang="ru-RU" sz="1200" kern="1200" dirty="0" smtClean="0">
              <a:solidFill>
                <a:schemeClr val="tx1"/>
              </a:solidFill>
              <a:effectLst/>
              <a:latin typeface="+mn-lt"/>
              <a:ea typeface="+mn-ea"/>
              <a:cs typeface="+mn-cs"/>
            </a:endParaRPr>
          </a:p>
          <a:p>
            <a:endParaRPr lang="ru-RU" b="1" dirty="0" smtClean="0"/>
          </a:p>
          <a:p>
            <a:r>
              <a:rPr lang="pl-PL" b="0" dirty="0" smtClean="0"/>
              <a:t>Po czwarte, ma wyjątkowo niski indeks insulinowy.</a:t>
            </a:r>
            <a:r>
              <a:rPr lang="pl-PL" b="0" baseline="0" dirty="0" smtClean="0"/>
              <a:t> Nie wywiera żadnego znaczącego wpływu na poziom produkcji insuliny, w żaden sposób nie wpływa na poziom cholesterolu, </a:t>
            </a:r>
            <a:r>
              <a:rPr lang="pl-PL" b="0" baseline="0" dirty="0" err="1" smtClean="0"/>
              <a:t>trójglicerydów</a:t>
            </a:r>
            <a:r>
              <a:rPr lang="pl-PL" b="0" baseline="0" dirty="0" smtClean="0"/>
              <a:t> i pozostałych </a:t>
            </a:r>
            <a:r>
              <a:rPr lang="pl-PL" b="0" baseline="0" dirty="0" err="1" smtClean="0"/>
              <a:t>biomarkerów</a:t>
            </a:r>
            <a:r>
              <a:rPr lang="pl-PL" b="0" baseline="0" dirty="0" smtClean="0"/>
              <a:t>.</a:t>
            </a:r>
            <a:endParaRPr lang="pl-PL" b="0" dirty="0" smtClean="0"/>
          </a:p>
          <a:p>
            <a:endParaRPr lang="ru-RU" b="0" dirty="0" smtClean="0"/>
          </a:p>
          <a:p>
            <a:r>
              <a:rPr lang="pl-PL" dirty="0" smtClean="0"/>
              <a:t>Na dodatek, </a:t>
            </a:r>
            <a:r>
              <a:rPr lang="pl-PL" dirty="0" err="1" smtClean="0"/>
              <a:t>erytrytol</a:t>
            </a:r>
            <a:r>
              <a:rPr lang="pl-PL" dirty="0" smtClean="0"/>
              <a:t> jest</a:t>
            </a:r>
            <a:r>
              <a:rPr lang="pl-PL" baseline="0" dirty="0" smtClean="0"/>
              <a:t> metabolizowany przez organizm w zupełnie inny sposób i na tym chyba polega jego podstawowa różnica od innych alkoholi cukrowych. 90% </a:t>
            </a:r>
            <a:r>
              <a:rPr lang="pl-PL" baseline="0" dirty="0" err="1" smtClean="0"/>
              <a:t>erytrytolu</a:t>
            </a:r>
            <a:r>
              <a:rPr lang="pl-PL" baseline="0" dirty="0" smtClean="0"/>
              <a:t> wchłania się do krwi przez ściany jelita cienkiego i za jakiś czas jest wydalane z naszego organizmu wraz z moczem. Jedynie 10% </a:t>
            </a:r>
            <a:r>
              <a:rPr lang="pl-PL" baseline="0" dirty="0" err="1" smtClean="0"/>
              <a:t>erytrytolu</a:t>
            </a:r>
            <a:r>
              <a:rPr lang="pl-PL" baseline="0" dirty="0" smtClean="0"/>
              <a:t> dochodzi do tej części jelita, w której znajdują się bakterie, jednak </a:t>
            </a:r>
            <a:r>
              <a:rPr lang="pl-PL" baseline="0" dirty="0" err="1" smtClean="0"/>
              <a:t>erytrytol</a:t>
            </a:r>
            <a:r>
              <a:rPr lang="pl-PL" baseline="0" dirty="0" smtClean="0"/>
              <a:t> nie jest przez nie fermentowany, nie trawi się i również jest wydalany drogą naturalną. </a:t>
            </a:r>
            <a:endParaRPr lang="pl-PL" dirty="0" smtClean="0"/>
          </a:p>
          <a:p>
            <a:endParaRPr lang="ru-RU" dirty="0" smtClean="0"/>
          </a:p>
          <a:p>
            <a:r>
              <a:rPr lang="pl-PL" dirty="0" smtClean="0"/>
              <a:t>Ponadto,</a:t>
            </a:r>
            <a:r>
              <a:rPr lang="pl-PL" baseline="0" dirty="0" smtClean="0"/>
              <a:t> </a:t>
            </a:r>
            <a:r>
              <a:rPr lang="pl-PL" baseline="0" dirty="0" err="1" smtClean="0"/>
              <a:t>erytrytol</a:t>
            </a:r>
            <a:r>
              <a:rPr lang="pl-PL" baseline="0" dirty="0" smtClean="0"/>
              <a:t> nie stanowi pożywienia dla bakterii, zamieszkujących jamę ustną. Przy czym, według trzyletniego badania, </a:t>
            </a:r>
            <a:r>
              <a:rPr lang="pl-PL" baseline="0" dirty="0" err="1" smtClean="0"/>
              <a:t>erytrytol</a:t>
            </a:r>
            <a:r>
              <a:rPr lang="pl-PL" baseline="0" dirty="0" smtClean="0"/>
              <a:t> wręcz chroni zęby przed próchnica, lepiej nawet od </a:t>
            </a:r>
            <a:r>
              <a:rPr lang="pl-PL" baseline="0" dirty="0" err="1" smtClean="0"/>
              <a:t>ksylitolu</a:t>
            </a:r>
            <a:r>
              <a:rPr lang="pl-PL" baseline="0" dirty="0" smtClean="0"/>
              <a:t> i </a:t>
            </a:r>
            <a:r>
              <a:rPr lang="pl-PL" baseline="0" dirty="0" err="1" smtClean="0"/>
              <a:t>sorbitolu</a:t>
            </a:r>
            <a:r>
              <a:rPr lang="pl-PL" baseline="0" dirty="0" smtClean="0"/>
              <a:t>. </a:t>
            </a:r>
            <a:endParaRPr lang="pl-PL" baseline="0" dirty="0" smtClean="0"/>
          </a:p>
          <a:p>
            <a:endParaRPr lang="pl-PL" baseline="0" dirty="0" smtClean="0"/>
          </a:p>
          <a:p>
            <a:r>
              <a:rPr lang="pl-PL" b="1" baseline="0" dirty="0" smtClean="0"/>
              <a:t>Jest to jedyny alkohol cukrowy, uważany za naturalny.</a:t>
            </a:r>
          </a:p>
          <a:p>
            <a:r>
              <a:rPr lang="pl-PL" b="0" baseline="0" dirty="0" err="1" smtClean="0"/>
              <a:t>Erytrytol</a:t>
            </a:r>
            <a:r>
              <a:rPr lang="pl-PL" b="0" baseline="0" dirty="0" smtClean="0"/>
              <a:t> istnieje w przyrodzie i w niewielkich ilościach znajduje się w składzie szeregu owoców (przykładowo, w gruszach, melonach, winogronach) i grzybów. Na tym polega jego zasadnicza różnica od takich słodzików syntetycznych, jak </a:t>
            </a:r>
            <a:r>
              <a:rPr lang="pl-PL" b="0" baseline="0" dirty="0" err="1" smtClean="0"/>
              <a:t>aspartam</a:t>
            </a:r>
            <a:r>
              <a:rPr lang="pl-PL" b="0" baseline="0" dirty="0" smtClean="0"/>
              <a:t> i </a:t>
            </a:r>
            <a:r>
              <a:rPr lang="pl-PL" b="0" baseline="0" dirty="0" err="1" smtClean="0"/>
              <a:t>sukraloza</a:t>
            </a:r>
            <a:r>
              <a:rPr lang="pl-PL" b="0" baseline="0" dirty="0" smtClean="0"/>
              <a:t>. Z drugiej jednak strony, kryształy </a:t>
            </a:r>
            <a:r>
              <a:rPr lang="pl-PL" b="0" baseline="0" dirty="0" err="1" smtClean="0"/>
              <a:t>erytrytolu</a:t>
            </a:r>
            <a:r>
              <a:rPr lang="pl-PL" b="0" baseline="0" dirty="0" smtClean="0"/>
              <a:t> nie rosną na drzewach. Jest on produkowany przemysłowo drogą fermentacji kukurydzy.</a:t>
            </a:r>
            <a:endParaRPr lang="ru-RU" b="0" dirty="0" smtClean="0"/>
          </a:p>
          <a:p>
            <a:endParaRPr lang="ru-RU" b="1" dirty="0" smtClean="0"/>
          </a:p>
          <a:p>
            <a:r>
              <a:rPr lang="pl-PL" b="1" dirty="0" smtClean="0"/>
              <a:t>Czy </a:t>
            </a:r>
            <a:r>
              <a:rPr lang="pl-PL" b="1" dirty="0" err="1" smtClean="0"/>
              <a:t>erytrytol</a:t>
            </a:r>
            <a:r>
              <a:rPr lang="pl-PL" b="1" dirty="0" smtClean="0"/>
              <a:t> ma swoją „ciemną stronę”?</a:t>
            </a:r>
          </a:p>
          <a:p>
            <a:r>
              <a:rPr lang="pl-PL" b="0" dirty="0" smtClean="0"/>
              <a:t>Wielokrotne</a:t>
            </a:r>
            <a:r>
              <a:rPr lang="pl-PL" b="0" baseline="0" dirty="0" smtClean="0"/>
              <a:t> badania nie ujawniły jakichkolwiek negatywnych skutków spożywania </a:t>
            </a:r>
            <a:r>
              <a:rPr lang="pl-PL" b="0" baseline="0" dirty="0" err="1" smtClean="0"/>
              <a:t>erytrytolu</a:t>
            </a:r>
            <a:r>
              <a:rPr lang="pl-PL" b="0" baseline="0" dirty="0" smtClean="0"/>
              <a:t>. We wszystkich najważniejszych krajach świata został on uznany za bezpieczny dodatek do żywności i jest oznaczany symbolem E968. Należy jednak pamiętać, iż używany w dużych ilościach (ponad 50 g za jednym razem) </a:t>
            </a:r>
            <a:r>
              <a:rPr lang="pl-PL" b="0" baseline="0" dirty="0" err="1" smtClean="0"/>
              <a:t>erytrytol</a:t>
            </a:r>
            <a:r>
              <a:rPr lang="pl-PL" b="0" baseline="0" dirty="0" smtClean="0"/>
              <a:t> może mieć działanie przeczyszczające. Producenci zazwyczaj podkreślają, iż bezpieczną dawną jednorazową jest 30 g, to znaczy 5 ły</a:t>
            </a:r>
            <a:r>
              <a:rPr lang="pl-PL" dirty="0" smtClean="0"/>
              <a:t>żeczek do herbaty – które powinny w zasadzie wystarczyć do każdego deseru.</a:t>
            </a:r>
            <a:r>
              <a:rPr lang="pl-PL" baseline="0" dirty="0" smtClean="0"/>
              <a:t> Kolejna pozytywna cecha </a:t>
            </a:r>
            <a:r>
              <a:rPr lang="pl-PL" baseline="0" dirty="0" err="1" smtClean="0"/>
              <a:t>erytrytolu</a:t>
            </a:r>
            <a:r>
              <a:rPr lang="pl-PL" baseline="0" dirty="0" smtClean="0"/>
              <a:t> – nie powoduje on przyzwyczajenia i uzależnienia podobnego do uzależnienia od cukru.</a:t>
            </a:r>
            <a:endParaRPr lang="ru-RU" b="0" dirty="0" smtClean="0"/>
          </a:p>
          <a:p>
            <a:endParaRPr lang="ru-RU" b="1" dirty="0" smtClean="0"/>
          </a:p>
          <a:p>
            <a:r>
              <a:rPr lang="pl-PL" b="1" dirty="0" err="1" smtClean="0"/>
              <a:t>Stewiozyd</a:t>
            </a:r>
            <a:r>
              <a:rPr lang="pl-PL" dirty="0" smtClean="0"/>
              <a:t> – jest naturalnym</a:t>
            </a:r>
            <a:r>
              <a:rPr lang="pl-PL" baseline="0" dirty="0" smtClean="0"/>
              <a:t> substytutem cukru, słusznie będący dziś jednym z najpopularniejszych na świecie. </a:t>
            </a:r>
            <a:r>
              <a:rPr lang="pl-PL" baseline="0" dirty="0" err="1" smtClean="0"/>
              <a:t>Stewiozyd</a:t>
            </a:r>
            <a:r>
              <a:rPr lang="pl-PL" baseline="0" dirty="0" smtClean="0"/>
              <a:t> daje chorym na cukrzycę bądź odchudzającym się osobom możliwość wyłączyć z diety cukier, a mimo to nadal cieszyć się słodką herbatą, ciastkami, konfiturami i innymi smakołykami.  </a:t>
            </a:r>
            <a:endParaRPr lang="pl-PL" dirty="0" smtClean="0"/>
          </a:p>
          <a:p>
            <a:endParaRPr lang="en-US" dirty="0" smtClean="0"/>
          </a:p>
          <a:p>
            <a:r>
              <a:rPr lang="pl-PL" b="0" dirty="0" smtClean="0"/>
              <a:t>W jaki sposób jest</a:t>
            </a:r>
            <a:r>
              <a:rPr lang="pl-PL" b="0" baseline="0" dirty="0" smtClean="0"/>
              <a:t> uzyskiwany </a:t>
            </a:r>
            <a:r>
              <a:rPr lang="pl-PL" b="0" baseline="0" dirty="0" err="1" smtClean="0"/>
              <a:t>stewiozyd</a:t>
            </a:r>
            <a:r>
              <a:rPr lang="pl-PL" b="0" baseline="0" dirty="0" smtClean="0"/>
              <a:t>? </a:t>
            </a:r>
            <a:r>
              <a:rPr lang="pl-PL" b="0" baseline="0" dirty="0" err="1" smtClean="0"/>
              <a:t>Stewiozyd</a:t>
            </a:r>
            <a:r>
              <a:rPr lang="pl-PL" b="0" baseline="0" dirty="0" smtClean="0"/>
              <a:t> jest szczególnym glikozydem, ekstrahowanym z liści </a:t>
            </a:r>
            <a:r>
              <a:rPr lang="pl-PL" b="0" baseline="0" dirty="0" err="1" smtClean="0"/>
              <a:t>stewii</a:t>
            </a:r>
            <a:r>
              <a:rPr lang="pl-PL" b="0" baseline="0" dirty="0" smtClean="0"/>
              <a:t>. Pierwotnie ojczyzną tej rośliny były kraje Ameryki Południowej, jednak już przez ponad pół stulecia jest on pomyślnie uprawiany w USA, Japonii, Chinach, Kanadzie, Indiach i nawet w południowych regionach Rosji. Nawiasem mówiąc, </a:t>
            </a:r>
            <a:r>
              <a:rPr lang="pl-PL" b="0" baseline="0" dirty="0" err="1" smtClean="0"/>
              <a:t>stewię</a:t>
            </a:r>
            <a:r>
              <a:rPr lang="pl-PL" b="0" baseline="0" dirty="0" smtClean="0"/>
              <a:t> można hodować również w warunkach domowych – ta wieloletnia roślina świetnie przeżyje zimę na parapecie, a latem przyniesie bogate plony.</a:t>
            </a:r>
            <a:endParaRPr lang="ru-RU" b="0" dirty="0" smtClean="0"/>
          </a:p>
          <a:p>
            <a:r>
              <a:rPr lang="pl-PL" dirty="0" smtClean="0"/>
              <a:t>Popularność</a:t>
            </a:r>
            <a:r>
              <a:rPr lang="pl-PL" baseline="0" dirty="0" smtClean="0"/>
              <a:t> </a:t>
            </a:r>
            <a:r>
              <a:rPr lang="pl-PL" baseline="0" dirty="0" err="1" smtClean="0"/>
              <a:t>stewiozydu</a:t>
            </a:r>
            <a:r>
              <a:rPr lang="pl-PL" baseline="0" dirty="0" smtClean="0"/>
              <a:t> jako naturalnego substytutu cukru można łatwo wytłumaczyć: nie tylko świetnie radzi sobie on z funkcją słodzenia jedzenia, ale jest również bardzo pożyteczny dla organizmu. Słodkie liście </a:t>
            </a:r>
            <a:r>
              <a:rPr lang="pl-PL" baseline="0" dirty="0" err="1" smtClean="0"/>
              <a:t>stewii</a:t>
            </a:r>
            <a:r>
              <a:rPr lang="pl-PL" baseline="0" dirty="0" smtClean="0"/>
              <a:t> są bogate w glikozydy (to właśnie im roślina zawdzięcza bogaty słodki smak), a również w witaminy C, E, B1 i B2, D, aminokwasy, olejki eteryczne, karotenoidy, flawonoidy, saponiny, mangan, potas, cynk, magnez, chrom, fosfor, żelazo, wapń i inne pierwiastki. </a:t>
            </a:r>
          </a:p>
          <a:p>
            <a:endParaRPr lang="pl-PL" baseline="0" dirty="0" smtClean="0"/>
          </a:p>
          <a:p>
            <a:r>
              <a:rPr lang="pl-PL" b="1" baseline="0" dirty="0" smtClean="0"/>
              <a:t>Pożyteczne właściwości </a:t>
            </a:r>
            <a:r>
              <a:rPr lang="pl-PL" b="1" baseline="0" dirty="0" err="1" smtClean="0"/>
              <a:t>stewiozydu</a:t>
            </a:r>
            <a:r>
              <a:rPr lang="pl-PL" b="1" baseline="0" dirty="0" smtClean="0"/>
              <a:t>:</a:t>
            </a:r>
          </a:p>
          <a:p>
            <a:endParaRPr lang="pl-PL" baseline="0" dirty="0" smtClean="0"/>
          </a:p>
          <a:p>
            <a:r>
              <a:rPr lang="pl-PL" baseline="0" dirty="0" smtClean="0"/>
              <a:t>Z wielokrotnych badań laboratoryjnych i klinicznych, przeprowadzonych w różnych krajach, wynika, że regularne zażywanie </a:t>
            </a:r>
            <a:r>
              <a:rPr lang="pl-PL" baseline="0" dirty="0" err="1" smtClean="0"/>
              <a:t>stewiozydu</a:t>
            </a:r>
            <a:r>
              <a:rPr lang="pl-PL" baseline="0" dirty="0" smtClean="0"/>
              <a:t> ma dobroczynny wpływ na ludzki organizm.</a:t>
            </a:r>
          </a:p>
          <a:p>
            <a:endParaRPr lang="ru-RU" dirty="0" smtClean="0"/>
          </a:p>
          <a:p>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15</a:t>
            </a:fld>
            <a:endParaRPr lang="ru-RU"/>
          </a:p>
        </p:txBody>
      </p:sp>
    </p:spTree>
    <p:extLst>
      <p:ext uri="{BB962C8B-B14F-4D97-AF65-F5344CB8AC3E}">
        <p14:creationId xmlns:p14="http://schemas.microsoft.com/office/powerpoint/2010/main" xmlns="" val="1798107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16</a:t>
            </a:fld>
            <a:endParaRPr lang="ru-RU"/>
          </a:p>
        </p:txBody>
      </p:sp>
    </p:spTree>
    <p:extLst>
      <p:ext uri="{BB962C8B-B14F-4D97-AF65-F5344CB8AC3E}">
        <p14:creationId xmlns:p14="http://schemas.microsoft.com/office/powerpoint/2010/main" xmlns="" val="3387810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b="0" dirty="0" err="1" smtClean="0">
                <a:effectLst/>
              </a:rPr>
              <a:t>Smartshakery</a:t>
            </a:r>
            <a:r>
              <a:rPr lang="pl-PL" b="0" dirty="0" smtClean="0">
                <a:effectLst/>
              </a:rPr>
              <a:t> CCI są optymalnym</a:t>
            </a:r>
            <a:r>
              <a:rPr lang="pl-PL" b="0" baseline="0" dirty="0" smtClean="0">
                <a:effectLst/>
              </a:rPr>
              <a:t> rozwiązaniem dla przyrządzania koktajli proteinowych i nie tylko.</a:t>
            </a:r>
          </a:p>
          <a:p>
            <a:r>
              <a:rPr lang="pl-PL" b="0" baseline="0" dirty="0" err="1" smtClean="0">
                <a:effectLst/>
              </a:rPr>
              <a:t>Smartshaker</a:t>
            </a:r>
            <a:r>
              <a:rPr lang="pl-PL" b="0" baseline="0" dirty="0" smtClean="0">
                <a:effectLst/>
              </a:rPr>
              <a:t>  jest uniwersalnym urządzeniem służącym do przygotowywania różnego rodzaju mieszanek – koktajlu proteinowego </a:t>
            </a:r>
            <a:r>
              <a:rPr lang="pl-PL" b="0" baseline="0" dirty="0" err="1" smtClean="0">
                <a:effectLst/>
              </a:rPr>
              <a:t>CoralShake</a:t>
            </a:r>
            <a:r>
              <a:rPr lang="pl-PL" b="0" baseline="0" dirty="0" smtClean="0">
                <a:effectLst/>
              </a:rPr>
              <a:t>, znanego z trudnego rozpuszczania się </a:t>
            </a:r>
            <a:r>
              <a:rPr lang="pl-PL" b="0" baseline="0" dirty="0" err="1" smtClean="0">
                <a:effectLst/>
              </a:rPr>
              <a:t>Colo-Vada</a:t>
            </a:r>
            <a:r>
              <a:rPr lang="pl-PL" b="0" baseline="0" dirty="0" smtClean="0">
                <a:effectLst/>
              </a:rPr>
              <a:t> mix czy, powiedzmy, klasycznego omletu francuskiego. </a:t>
            </a:r>
          </a:p>
          <a:p>
            <a:r>
              <a:rPr lang="pl-PL" b="0" baseline="0" dirty="0" smtClean="0">
                <a:effectLst/>
              </a:rPr>
              <a:t>Przy pomocy </a:t>
            </a:r>
            <a:r>
              <a:rPr lang="pl-PL" b="0" baseline="0" dirty="0" err="1" smtClean="0">
                <a:effectLst/>
              </a:rPr>
              <a:t>SmartShakera</a:t>
            </a:r>
            <a:r>
              <a:rPr lang="pl-PL" b="0" baseline="0" dirty="0" smtClean="0">
                <a:effectLst/>
              </a:rPr>
              <a:t> będziesz mógł przygotować porcję DDBS w kilka sekund i z minimalnym wysiłkiem. Po prostu dodaj jedną miarkę mieszanki DDBS, potrząśnij i napój jest gotowy!</a:t>
            </a:r>
            <a:endParaRPr lang="pl-PL" b="0" dirty="0" smtClean="0">
              <a:effectLst/>
            </a:endParaRPr>
          </a:p>
          <a:p>
            <a:endParaRPr lang="pl-PL" b="0" dirty="0" smtClean="0">
              <a:effectLst/>
            </a:endParaRPr>
          </a:p>
          <a:p>
            <a:r>
              <a:rPr lang="pl-PL" b="0" dirty="0" smtClean="0">
                <a:effectLst/>
              </a:rPr>
              <a:t>Niewielki</a:t>
            </a:r>
            <a:r>
              <a:rPr lang="pl-PL" b="0" baseline="0" dirty="0" smtClean="0">
                <a:effectLst/>
              </a:rPr>
              <a:t> i lekki </a:t>
            </a:r>
            <a:r>
              <a:rPr lang="pl-PL" b="0" baseline="0" dirty="0" err="1" smtClean="0">
                <a:effectLst/>
              </a:rPr>
              <a:t>Smartshaker</a:t>
            </a:r>
            <a:r>
              <a:rPr lang="pl-PL" b="0" baseline="0" dirty="0" smtClean="0">
                <a:effectLst/>
              </a:rPr>
              <a:t> można wszędzie ze sobą zabrać bez konieczności noszenia dodatkowych pojemników – przyrządzony koktajl można pić bezpośrednio z shakera.</a:t>
            </a:r>
            <a:endParaRPr lang="ru-RU" b="0" dirty="0" smtClean="0">
              <a:effectLst/>
            </a:endParaRPr>
          </a:p>
          <a:p>
            <a:r>
              <a:rPr lang="pl-PL" b="0" dirty="0" smtClean="0">
                <a:effectLst/>
              </a:rPr>
              <a:t>Ponadto</a:t>
            </a:r>
            <a:r>
              <a:rPr lang="pl-PL" b="0" baseline="0" dirty="0" smtClean="0">
                <a:effectLst/>
              </a:rPr>
              <a:t> w odróżnieniu od elektrycznych mikserów i </a:t>
            </a:r>
            <a:r>
              <a:rPr lang="pl-PL" b="0" baseline="0" dirty="0" err="1" smtClean="0">
                <a:effectLst/>
              </a:rPr>
              <a:t>blenderów</a:t>
            </a:r>
            <a:r>
              <a:rPr lang="pl-PL" b="0" baseline="0" dirty="0" smtClean="0">
                <a:effectLst/>
              </a:rPr>
              <a:t> </a:t>
            </a:r>
            <a:r>
              <a:rPr lang="pl-PL" b="0" baseline="0" dirty="0" err="1" smtClean="0">
                <a:effectLst/>
              </a:rPr>
              <a:t>Smartshaker</a:t>
            </a:r>
            <a:r>
              <a:rPr lang="pl-PL" b="0" baseline="0" dirty="0" smtClean="0">
                <a:effectLst/>
              </a:rPr>
              <a:t> myje się bardzo szybko i łatwo.</a:t>
            </a:r>
          </a:p>
          <a:p>
            <a:r>
              <a:rPr lang="pl-PL" b="0" baseline="0" dirty="0" err="1" smtClean="0">
                <a:effectLst/>
              </a:rPr>
              <a:t>Smartshaker</a:t>
            </a:r>
            <a:r>
              <a:rPr lang="pl-PL" b="0" baseline="0" dirty="0" smtClean="0">
                <a:effectLst/>
              </a:rPr>
              <a:t> CCI został wykonany z plastiku wysokiej jakości, nie zawierającego </a:t>
            </a:r>
            <a:r>
              <a:rPr lang="pl-PL" b="0" baseline="0" dirty="0" err="1" smtClean="0">
                <a:effectLst/>
              </a:rPr>
              <a:t>Bisfenolu</a:t>
            </a:r>
            <a:r>
              <a:rPr lang="pl-PL" b="0" baseline="0" dirty="0" smtClean="0">
                <a:effectLst/>
              </a:rPr>
              <a:t> A, </a:t>
            </a:r>
            <a:r>
              <a:rPr lang="pl-PL" b="0" baseline="0" dirty="0" err="1" smtClean="0">
                <a:effectLst/>
              </a:rPr>
              <a:t>a</a:t>
            </a:r>
            <a:r>
              <a:rPr lang="pl-PL" b="0" baseline="0" dirty="0" smtClean="0">
                <a:effectLst/>
              </a:rPr>
              <a:t> więc jego stosowanie jest całkowicie bezpieczne.</a:t>
            </a:r>
          </a:p>
          <a:p>
            <a:r>
              <a:rPr lang="pl-PL" b="0" baseline="0" dirty="0" smtClean="0">
                <a:effectLst/>
              </a:rPr>
              <a:t>Wyjątkowa trzepaczka balonowa (</a:t>
            </a:r>
            <a:r>
              <a:rPr lang="pl-PL" b="0" baseline="0" dirty="0" err="1" smtClean="0">
                <a:effectLst/>
              </a:rPr>
              <a:t>blender</a:t>
            </a:r>
            <a:r>
              <a:rPr lang="pl-PL" b="0" baseline="0" dirty="0" smtClean="0">
                <a:effectLst/>
              </a:rPr>
              <a:t> </a:t>
            </a:r>
            <a:r>
              <a:rPr lang="pl-PL" b="0" baseline="0" dirty="0" err="1" smtClean="0">
                <a:effectLst/>
              </a:rPr>
              <a:t>ball</a:t>
            </a:r>
            <a:r>
              <a:rPr lang="pl-PL" b="0" baseline="0" dirty="0" smtClean="0">
                <a:effectLst/>
              </a:rPr>
              <a:t>) ze stali chirurgicznej pozwala wymieszać koktajle i inne mieszanki szybciej i dokładniej niż siatki, zazwyczaj wykorzystywane w shakerach.</a:t>
            </a:r>
            <a:endParaRPr lang="pl-PL" b="0" dirty="0" smtClean="0">
              <a:effectLst/>
            </a:endParaRPr>
          </a:p>
          <a:p>
            <a:endParaRPr lang="pl-PL" b="0" dirty="0" smtClean="0">
              <a:effectLst/>
            </a:endParaRPr>
          </a:p>
          <a:p>
            <a:r>
              <a:rPr lang="pl-PL" b="0" dirty="0" smtClean="0">
                <a:effectLst/>
              </a:rPr>
              <a:t>Cechy szczególne, z których jesteśmy dumni:</a:t>
            </a:r>
          </a:p>
          <a:p>
            <a:endParaRPr lang="pl-PL" b="0" dirty="0" smtClean="0">
              <a:effectLst/>
            </a:endParaRPr>
          </a:p>
          <a:p>
            <a:pPr>
              <a:buFont typeface="Arial" pitchFamily="34" charset="0"/>
              <a:buChar char="•"/>
            </a:pPr>
            <a:r>
              <a:rPr lang="pl-PL" b="0" dirty="0" smtClean="0">
                <a:effectLst/>
              </a:rPr>
              <a:t> wykonanie z plastiku wysokiej jakości bez zawartości BPA (</a:t>
            </a:r>
            <a:r>
              <a:rPr lang="pl-PL" b="0" dirty="0" err="1" smtClean="0">
                <a:effectLst/>
              </a:rPr>
              <a:t>bisfenolu</a:t>
            </a:r>
            <a:r>
              <a:rPr lang="pl-PL" b="0" dirty="0" smtClean="0">
                <a:effectLst/>
              </a:rPr>
              <a:t> A),</a:t>
            </a:r>
          </a:p>
          <a:p>
            <a:pPr>
              <a:buFont typeface="Arial" pitchFamily="34" charset="0"/>
              <a:buChar char="•"/>
            </a:pPr>
            <a:r>
              <a:rPr lang="pl-PL" b="0" dirty="0" smtClean="0">
                <a:effectLst/>
              </a:rPr>
              <a:t> szczelna pokrywka zakręcana na gwint,</a:t>
            </a:r>
          </a:p>
          <a:p>
            <a:pPr>
              <a:buFont typeface="Arial" pitchFamily="34" charset="0"/>
              <a:buChar char="•"/>
            </a:pPr>
            <a:r>
              <a:rPr lang="pl-PL" b="0" dirty="0" smtClean="0">
                <a:effectLst/>
              </a:rPr>
              <a:t> klapka na zatrzask,</a:t>
            </a:r>
          </a:p>
          <a:p>
            <a:pPr>
              <a:buFont typeface="Arial" pitchFamily="34" charset="0"/>
              <a:buChar char="•"/>
            </a:pPr>
            <a:r>
              <a:rPr lang="pl-PL" b="0" dirty="0" smtClean="0">
                <a:effectLst/>
              </a:rPr>
              <a:t> szeroka szyjka dla wygodnego wsypywania składników,</a:t>
            </a:r>
          </a:p>
          <a:p>
            <a:pPr>
              <a:buFont typeface="Arial" pitchFamily="34" charset="0"/>
              <a:buChar char="•"/>
            </a:pPr>
            <a:r>
              <a:rPr lang="pl-PL" b="0" dirty="0" smtClean="0">
                <a:effectLst/>
              </a:rPr>
              <a:t> unikalna</a:t>
            </a:r>
            <a:r>
              <a:rPr lang="pl-PL" b="0" baseline="0" dirty="0" smtClean="0">
                <a:effectLst/>
              </a:rPr>
              <a:t> trzepaczka balonowa (</a:t>
            </a:r>
            <a:r>
              <a:rPr lang="pl-PL" b="0" baseline="0" dirty="0" err="1" smtClean="0">
                <a:effectLst/>
              </a:rPr>
              <a:t>blender</a:t>
            </a:r>
            <a:r>
              <a:rPr lang="pl-PL" b="0" baseline="0" dirty="0" smtClean="0">
                <a:effectLst/>
              </a:rPr>
              <a:t> </a:t>
            </a:r>
            <a:r>
              <a:rPr lang="pl-PL" b="0" baseline="0" dirty="0" err="1" smtClean="0">
                <a:effectLst/>
              </a:rPr>
              <a:t>ball</a:t>
            </a:r>
            <a:r>
              <a:rPr lang="pl-PL" b="0" baseline="0" dirty="0" smtClean="0">
                <a:effectLst/>
              </a:rPr>
              <a:t>) ze stali chirurgicznej,</a:t>
            </a:r>
          </a:p>
          <a:p>
            <a:pPr>
              <a:buFont typeface="Arial" pitchFamily="34" charset="0"/>
              <a:buChar char="•"/>
            </a:pPr>
            <a:r>
              <a:rPr lang="pl-PL" b="0" baseline="0" dirty="0" smtClean="0">
                <a:effectLst/>
              </a:rPr>
              <a:t> skala pomiarowa dla kontroli ilości mieszanki w shakerze,</a:t>
            </a:r>
          </a:p>
          <a:p>
            <a:pPr>
              <a:buFont typeface="Arial" pitchFamily="34" charset="0"/>
              <a:buChar char="•"/>
            </a:pPr>
            <a:r>
              <a:rPr lang="pl-PL" b="0" baseline="0" dirty="0" smtClean="0">
                <a:effectLst/>
              </a:rPr>
              <a:t> objętość odpowiednia właśnie dla Ciebie – 400 lub 600 ml.</a:t>
            </a:r>
          </a:p>
          <a:p>
            <a:pPr>
              <a:buFont typeface="Arial" pitchFamily="34" charset="0"/>
              <a:buChar char="•"/>
            </a:pPr>
            <a:endParaRPr lang="pl-PL" b="0" baseline="0" dirty="0" smtClean="0">
              <a:effectLst/>
            </a:endParaRPr>
          </a:p>
          <a:p>
            <a:pPr>
              <a:buFont typeface="Arial" pitchFamily="34" charset="0"/>
              <a:buNone/>
            </a:pPr>
            <a:r>
              <a:rPr lang="pl-PL" b="0" baseline="0" dirty="0" err="1" smtClean="0">
                <a:effectLst/>
              </a:rPr>
              <a:t>Smartshaker</a:t>
            </a:r>
            <a:r>
              <a:rPr lang="pl-PL" b="0" baseline="0" dirty="0" smtClean="0">
                <a:effectLst/>
              </a:rPr>
              <a:t> </a:t>
            </a:r>
            <a:r>
              <a:rPr lang="pl-PL" b="0" baseline="0" dirty="0" err="1" smtClean="0">
                <a:effectLst/>
              </a:rPr>
              <a:t>Coral</a:t>
            </a:r>
            <a:r>
              <a:rPr lang="pl-PL" b="0" baseline="0" dirty="0" smtClean="0">
                <a:effectLst/>
              </a:rPr>
              <a:t> </a:t>
            </a:r>
            <a:r>
              <a:rPr lang="pl-PL" b="0" baseline="0" dirty="0" err="1" smtClean="0">
                <a:effectLst/>
              </a:rPr>
              <a:t>Club</a:t>
            </a:r>
            <a:r>
              <a:rPr lang="pl-PL" b="0" baseline="0" dirty="0" smtClean="0">
                <a:effectLst/>
              </a:rPr>
              <a:t> – od dzisiaj żadnych grudek!</a:t>
            </a:r>
            <a:endParaRPr lang="pl-PL" b="0" dirty="0" smtClean="0">
              <a:effectLst/>
            </a:endParaRPr>
          </a:p>
          <a:p>
            <a:endParaRPr lang="ru-RU" sz="1200" kern="1200" dirty="0" smtClean="0">
              <a:solidFill>
                <a:schemeClr val="tx1"/>
              </a:solidFill>
              <a:effectLst/>
              <a:latin typeface="+mn-lt"/>
              <a:ea typeface="+mn-ea"/>
              <a:cs typeface="+mn-cs"/>
            </a:endParaRPr>
          </a:p>
          <a:p>
            <a:endParaRPr lang="pl-PL" sz="1200" kern="1200" dirty="0" smtClean="0">
              <a:solidFill>
                <a:schemeClr val="tx1"/>
              </a:solidFill>
              <a:effectLst/>
              <a:latin typeface="+mn-lt"/>
              <a:ea typeface="+mn-ea"/>
              <a:cs typeface="+mn-cs"/>
            </a:endParaRPr>
          </a:p>
          <a:p>
            <a:endParaRPr lang="ru-RU"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pPr/>
              <a:t>17</a:t>
            </a:fld>
            <a:endParaRPr lang="ru-RU"/>
          </a:p>
        </p:txBody>
      </p:sp>
    </p:spTree>
    <p:extLst>
      <p:ext uri="{BB962C8B-B14F-4D97-AF65-F5344CB8AC3E}">
        <p14:creationId xmlns:p14="http://schemas.microsoft.com/office/powerpoint/2010/main" xmlns="" val="3554952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baseline="0" dirty="0" smtClean="0"/>
              <a:t>Ile wynoszą wydatki na korzystną dla Twojej urody i smaczną dla Twojego dobrego humoru porcję DDSH?</a:t>
            </a:r>
          </a:p>
          <a:p>
            <a:endParaRPr lang="pl-PL" baseline="0" dirty="0" smtClean="0"/>
          </a:p>
          <a:p>
            <a:r>
              <a:rPr lang="pl-PL" baseline="0" dirty="0" smtClean="0"/>
              <a:t>Jedynie 78 rubli – koszt 1 porcji </a:t>
            </a:r>
            <a:r>
              <a:rPr lang="pl-PL" baseline="0" dirty="0" err="1" smtClean="0"/>
              <a:t>shake’a</a:t>
            </a:r>
            <a:r>
              <a:rPr lang="pl-PL" baseline="0" dirty="0" smtClean="0"/>
              <a:t> + koszt Twojego ulubionego mleka</a:t>
            </a:r>
          </a:p>
          <a:p>
            <a:endParaRPr lang="pl-PL"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18</a:t>
            </a:fld>
            <a:endParaRPr lang="ru-RU"/>
          </a:p>
        </p:txBody>
      </p:sp>
    </p:spTree>
    <p:extLst>
      <p:ext uri="{BB962C8B-B14F-4D97-AF65-F5344CB8AC3E}">
        <p14:creationId xmlns:p14="http://schemas.microsoft.com/office/powerpoint/2010/main" xmlns="" val="2560631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dirty="0" smtClean="0"/>
              <a:t>W</a:t>
            </a:r>
            <a:r>
              <a:rPr lang="pl-PL" baseline="0" dirty="0" smtClean="0"/>
              <a:t> czasie diety w organizmie często powstaje niedobór witamin i minerałów, będący przyczyną bladej cery, pogorszenia stanu włosów i paznokci oraz innych nieprzyjemnych objawów. </a:t>
            </a:r>
            <a:r>
              <a:rPr lang="ru-RU" dirty="0" smtClean="0"/>
              <a:t>Daily Delicious Beauty Shake </a:t>
            </a:r>
            <a:r>
              <a:rPr lang="pl-PL" dirty="0" smtClean="0"/>
              <a:t>pomoże w zrzuceniu wagi</a:t>
            </a:r>
            <a:r>
              <a:rPr lang="pl-PL" baseline="0" dirty="0" smtClean="0"/>
              <a:t> bez szkody dla zdrowia.</a:t>
            </a:r>
          </a:p>
          <a:p>
            <a:endParaRPr lang="pl-PL" baseline="0" dirty="0" smtClean="0"/>
          </a:p>
          <a:p>
            <a:r>
              <a:rPr lang="pl-PL" baseline="0" dirty="0" smtClean="0"/>
              <a:t>Normalizuje on przemianę materii, obniża poziom cholesterolu, aktywizuje mechanizmy spalania tłuszczu. Połączenie kilku rodzajów białek daje długotrwałe poczucie sytości, które pomaga zmniejszyć wielkość porcji i liczbę spożywanych w ciągu doby kalorii. Wszystko, co trzeba robić, to  codziennie  spożywać koktajl zamiast jednego posiłku. </a:t>
            </a:r>
            <a:endParaRPr lang="pl-PL" dirty="0" smtClean="0"/>
          </a:p>
          <a:p>
            <a:endParaRPr lang="pl-PL"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19</a:t>
            </a:fld>
            <a:endParaRPr lang="ru-RU"/>
          </a:p>
        </p:txBody>
      </p:sp>
    </p:spTree>
    <p:extLst>
      <p:ext uri="{BB962C8B-B14F-4D97-AF65-F5344CB8AC3E}">
        <p14:creationId xmlns:p14="http://schemas.microsoft.com/office/powerpoint/2010/main" xmlns="" val="745312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dirty="0" smtClean="0"/>
              <a:t>Styl życia współczesnego człowieka </a:t>
            </a:r>
            <a:r>
              <a:rPr lang="pl-PL" dirty="0" smtClean="0"/>
              <a:t>nie sprzyja</a:t>
            </a:r>
            <a:r>
              <a:rPr lang="pl-PL" baseline="0" dirty="0" smtClean="0"/>
              <a:t> </a:t>
            </a:r>
            <a:r>
              <a:rPr lang="pl-PL" baseline="0" dirty="0" smtClean="0"/>
              <a:t>aktywności i długowieczności. Dlaczego?</a:t>
            </a:r>
            <a:endParaRPr lang="pl-PL" dirty="0" smtClean="0"/>
          </a:p>
          <a:p>
            <a:pPr>
              <a:buFont typeface="Arial" pitchFamily="34" charset="0"/>
              <a:buChar char="•"/>
            </a:pPr>
            <a:r>
              <a:rPr lang="pl-PL" baseline="0" dirty="0" smtClean="0"/>
              <a:t> Niesprzyjające czynniki ekologiczne. </a:t>
            </a:r>
            <a:r>
              <a:rPr lang="pl-PL" baseline="0" dirty="0" smtClean="0"/>
              <a:t>Powietrze jest </a:t>
            </a:r>
            <a:r>
              <a:rPr lang="pl-PL" baseline="0" dirty="0" smtClean="0"/>
              <a:t>coraz bardziej </a:t>
            </a:r>
            <a:r>
              <a:rPr lang="pl-PL" baseline="0" dirty="0" smtClean="0"/>
              <a:t>zanieczyszczone przez trujące spaliny, </a:t>
            </a:r>
            <a:r>
              <a:rPr lang="pl-PL" b="0" baseline="0" dirty="0" smtClean="0"/>
              <a:t>emisja związana z produkcją przemysłową itd. Na o</a:t>
            </a:r>
            <a:r>
              <a:rPr lang="pl-PL" b="0" dirty="0" smtClean="0">
                <a:solidFill>
                  <a:srgbClr val="FF0000"/>
                </a:solidFill>
                <a:effectLst/>
              </a:rPr>
              <a:t>rganizm</a:t>
            </a:r>
            <a:r>
              <a:rPr lang="pl-PL" b="0" baseline="0" dirty="0" smtClean="0">
                <a:solidFill>
                  <a:srgbClr val="FF0000"/>
                </a:solidFill>
                <a:effectLst/>
              </a:rPr>
              <a:t> ciągle </a:t>
            </a:r>
            <a:r>
              <a:rPr lang="pl-PL" b="0" baseline="0" dirty="0" err="1" smtClean="0">
                <a:solidFill>
                  <a:srgbClr val="FF0000"/>
                </a:solidFill>
                <a:effectLst/>
              </a:rPr>
              <a:t>oddziałowuje</a:t>
            </a:r>
            <a:r>
              <a:rPr lang="pl-PL" b="0" baseline="0" dirty="0" smtClean="0">
                <a:solidFill>
                  <a:srgbClr val="FF0000"/>
                </a:solidFill>
                <a:effectLst/>
              </a:rPr>
              <a:t> promieniowanie elektromagnetyczne pochodzące </a:t>
            </a:r>
            <a:r>
              <a:rPr lang="pl-PL" b="0" baseline="0" dirty="0" smtClean="0">
                <a:solidFill>
                  <a:srgbClr val="FF0000"/>
                </a:solidFill>
                <a:effectLst/>
              </a:rPr>
              <a:t>od ogromnej ilości artykułów gospodarstwa domowego, telefonów komórkowych, komputerów etc.</a:t>
            </a:r>
          </a:p>
          <a:p>
            <a:pPr>
              <a:buFont typeface="Arial" pitchFamily="34" charset="0"/>
              <a:buChar char="•"/>
            </a:pPr>
            <a:r>
              <a:rPr lang="pl-PL" b="0" baseline="0" dirty="0" smtClean="0">
                <a:solidFill>
                  <a:srgbClr val="FF0000"/>
                </a:solidFill>
                <a:effectLst/>
              </a:rPr>
              <a:t> Tempo życia uległo przyspieszeniu. Oszczędzamy czas kosztem snu i pełnowartościowego wypoczynku.</a:t>
            </a:r>
          </a:p>
          <a:p>
            <a:pPr>
              <a:buFont typeface="Arial" pitchFamily="34" charset="0"/>
              <a:buChar char="•"/>
            </a:pPr>
            <a:r>
              <a:rPr lang="pl-PL" b="0" baseline="0" dirty="0" smtClean="0">
                <a:solidFill>
                  <a:srgbClr val="FF0000"/>
                </a:solidFill>
                <a:effectLst/>
              </a:rPr>
              <a:t> We współczesnym społeczeństwie ludzie przebywają w stanie ciągłego stresu – w środkach komunikacji, w pracy. </a:t>
            </a:r>
            <a:r>
              <a:rPr lang="pl-PL" b="0" baseline="0" dirty="0" smtClean="0">
                <a:solidFill>
                  <a:srgbClr val="FF0000"/>
                </a:solidFill>
                <a:effectLst/>
              </a:rPr>
              <a:t>Media również </a:t>
            </a:r>
            <a:r>
              <a:rPr lang="pl-PL" b="0" baseline="0" dirty="0" smtClean="0">
                <a:solidFill>
                  <a:srgbClr val="FF0000"/>
                </a:solidFill>
                <a:effectLst/>
              </a:rPr>
              <a:t>często przekazują negatywną informację.</a:t>
            </a:r>
          </a:p>
          <a:p>
            <a:pPr>
              <a:buFont typeface="Arial" pitchFamily="34" charset="0"/>
              <a:buChar char="•"/>
            </a:pPr>
            <a:r>
              <a:rPr lang="pl-PL" b="0" baseline="0" dirty="0" smtClean="0">
                <a:solidFill>
                  <a:srgbClr val="FF0000"/>
                </a:solidFill>
                <a:effectLst/>
              </a:rPr>
              <a:t> Nałogi. Jeden papieros „spala” 25-30 mg witaminy C.</a:t>
            </a:r>
          </a:p>
          <a:p>
            <a:pPr>
              <a:buFont typeface="Arial" pitchFamily="34" charset="0"/>
              <a:buChar char="•"/>
            </a:pPr>
            <a:r>
              <a:rPr lang="pl-PL" b="0" baseline="0" dirty="0" smtClean="0">
                <a:solidFill>
                  <a:srgbClr val="FF0000"/>
                </a:solidFill>
                <a:effectLst/>
              </a:rPr>
              <a:t> Aktywność fizyczna spadła. Prowadzimy siedzący tryb życia.</a:t>
            </a:r>
            <a:endParaRPr lang="pl-PL" b="1" dirty="0" smtClean="0">
              <a:solidFill>
                <a:srgbClr val="FF0000"/>
              </a:solidFill>
              <a:effectLst/>
            </a:endParaRPr>
          </a:p>
          <a:p>
            <a:endParaRPr lang="pl-PL" dirty="0" smtClean="0"/>
          </a:p>
          <a:p>
            <a:r>
              <a:rPr lang="pl-PL" dirty="0" smtClean="0"/>
              <a:t>Zmienił się sposób</a:t>
            </a:r>
            <a:r>
              <a:rPr lang="pl-PL" baseline="0" dirty="0" smtClean="0"/>
              <a:t> żywienia. Nie mamy </a:t>
            </a:r>
            <a:r>
              <a:rPr lang="pl-PL" baseline="0" dirty="0" smtClean="0"/>
              <a:t>czasu </a:t>
            </a:r>
            <a:r>
              <a:rPr lang="pl-PL" baseline="0" dirty="0" smtClean="0"/>
              <a:t>na przyrządzanie smacznego i </a:t>
            </a:r>
            <a:r>
              <a:rPr lang="pl-PL" baseline="0" dirty="0" smtClean="0"/>
              <a:t>pożywnego </a:t>
            </a:r>
            <a:r>
              <a:rPr lang="pl-PL" baseline="0" dirty="0" smtClean="0"/>
              <a:t>jedzenia, jemy w pośpiechu i na sucho. Przypomnijmy, co dziś </a:t>
            </a:r>
            <a:r>
              <a:rPr lang="pl-PL" baseline="0" dirty="0" smtClean="0"/>
              <a:t>spożywamy?</a:t>
            </a:r>
            <a:endParaRPr lang="pl-PL" dirty="0" smtClean="0"/>
          </a:p>
          <a:p>
            <a:endParaRPr lang="ru-RU" dirty="0" smtClean="0"/>
          </a:p>
          <a:p>
            <a:r>
              <a:rPr lang="pl-PL" dirty="0" smtClean="0"/>
              <a:t>Jemy</a:t>
            </a:r>
            <a:r>
              <a:rPr lang="pl-PL" baseline="0" dirty="0" smtClean="0"/>
              <a:t> jedzenie, które nas </a:t>
            </a:r>
            <a:r>
              <a:rPr lang="pl-PL" baseline="0" dirty="0" smtClean="0"/>
              <a:t>syci (hamburgery</a:t>
            </a:r>
            <a:r>
              <a:rPr lang="pl-PL" baseline="0" dirty="0" smtClean="0"/>
              <a:t>, makarony, bułki, ciastka), uważając obfite </a:t>
            </a:r>
            <a:r>
              <a:rPr lang="pl-PL" baseline="0" dirty="0" smtClean="0"/>
              <a:t>posiłki za </a:t>
            </a:r>
            <a:r>
              <a:rPr lang="pl-PL" baseline="0" dirty="0" smtClean="0"/>
              <a:t>zdrowe i pożywne. Jest to duży błąd, ponieważ jakość </a:t>
            </a:r>
            <a:r>
              <a:rPr lang="pl-PL" baseline="0" dirty="0" smtClean="0"/>
              <a:t>takiej żywności nie </a:t>
            </a:r>
            <a:r>
              <a:rPr lang="pl-PL" baseline="0" dirty="0" smtClean="0"/>
              <a:t>zaspokaja </a:t>
            </a:r>
            <a:r>
              <a:rPr lang="pl-PL" baseline="0" dirty="0" smtClean="0"/>
              <a:t>potrzeb </a:t>
            </a:r>
            <a:r>
              <a:rPr lang="pl-PL" baseline="0" dirty="0" smtClean="0"/>
              <a:t>naszego organizmu pod kątem składników odżywczych. </a:t>
            </a:r>
          </a:p>
          <a:p>
            <a:r>
              <a:rPr lang="pl-PL" dirty="0" smtClean="0"/>
              <a:t>Do wielu spożywanych</a:t>
            </a:r>
            <a:r>
              <a:rPr lang="pl-PL" baseline="0" dirty="0" smtClean="0"/>
              <a:t> przez nas produktów są dodawane różnego rodzaju konserwanty, zagęszczacze, barwniki, wzmacniacze smaku, które polepszają jedynie ich wygląd zewnętrzny i smak, ale w żaden sposób nie poprawiają ich jakości.</a:t>
            </a:r>
            <a:endParaRPr lang="ru-RU" dirty="0" smtClean="0"/>
          </a:p>
          <a:p>
            <a:r>
              <a:rPr lang="pl-PL" dirty="0" smtClean="0"/>
              <a:t>Spożywając codziennie warzywa i owoce nie </a:t>
            </a:r>
            <a:r>
              <a:rPr lang="pl-PL" dirty="0" smtClean="0"/>
              <a:t>spożywamy</a:t>
            </a:r>
            <a:r>
              <a:rPr lang="pl-PL" baseline="0" dirty="0" smtClean="0"/>
              <a:t> </a:t>
            </a:r>
            <a:r>
              <a:rPr lang="pl-PL" dirty="0" smtClean="0"/>
              <a:t>jednak</a:t>
            </a:r>
            <a:r>
              <a:rPr lang="pl-PL" baseline="0" dirty="0" smtClean="0"/>
              <a:t> </a:t>
            </a:r>
            <a:r>
              <a:rPr lang="pl-PL" baseline="0" dirty="0" smtClean="0"/>
              <a:t>wystarczającej ilości witamin i minerałów, ponieważ produkty te są </a:t>
            </a:r>
            <a:r>
              <a:rPr lang="pl-PL" baseline="0" dirty="0" smtClean="0"/>
              <a:t>uprawiane na </a:t>
            </a:r>
            <a:r>
              <a:rPr lang="pl-PL" baseline="0" dirty="0" smtClean="0"/>
              <a:t>glebach zanieczyszczonych i pozbawionych wartości tak, jak atmosfera. W czasie dostawy tracą one również witaminy.</a:t>
            </a:r>
          </a:p>
          <a:p>
            <a:endParaRPr lang="pl-PL" baseline="0" dirty="0" smtClean="0"/>
          </a:p>
          <a:p>
            <a:pPr>
              <a:buFont typeface="Arial" pitchFamily="34" charset="0"/>
              <a:buChar char="•"/>
            </a:pPr>
            <a:r>
              <a:rPr lang="pl-PL" baseline="0" dirty="0" smtClean="0"/>
              <a:t> </a:t>
            </a:r>
            <a:r>
              <a:rPr lang="pl-PL" baseline="0" dirty="0" smtClean="0"/>
              <a:t>Ponadto </a:t>
            </a:r>
            <a:r>
              <a:rPr lang="pl-PL" baseline="0" dirty="0" smtClean="0"/>
              <a:t>„świeże” sklepowe warzywa, owoce i zioła często są poddawane obróbce, co przedłuża ich termin przydatności, jednak prowadzi do znacznej utraty pożytecznych składników.</a:t>
            </a:r>
          </a:p>
          <a:p>
            <a:pPr>
              <a:buFont typeface="Arial" pitchFamily="34" charset="0"/>
              <a:buChar char="•"/>
            </a:pPr>
            <a:r>
              <a:rPr lang="pl-PL" baseline="0" dirty="0" smtClean="0"/>
              <a:t> Często wykorzystujemy oczyszczone produkty rafinowane. A przecież każdy wie, że pożyteczne składniki odżywcze są zawarte właśnie w skórce owoców, łuskach i kiełkach zbóż – w tym wszystkim, co jest uważane za odpady spożywcze.</a:t>
            </a:r>
          </a:p>
          <a:p>
            <a:pPr>
              <a:buFont typeface="Arial" pitchFamily="34" charset="0"/>
              <a:buChar char="•"/>
            </a:pPr>
            <a:r>
              <a:rPr lang="pl-PL" baseline="0" dirty="0" smtClean="0"/>
              <a:t> Produkty są pozbawiane większości składników odżywczych również podczas kulinarnej obróbki cieplnej.</a:t>
            </a:r>
          </a:p>
          <a:p>
            <a:pPr>
              <a:buFont typeface="Arial" pitchFamily="34" charset="0"/>
              <a:buChar char="•"/>
            </a:pPr>
            <a:r>
              <a:rPr lang="pl-PL" baseline="0" dirty="0" smtClean="0"/>
              <a:t> W wyniku wykorzystywania hormonów i antybiotyków w przemyśle mięsnym i drobiarskim oraz stymulatorów wzrostu w uprawie roślin otrzymujemy produkty ubogie w składniki odżywcze, a ponadto szkodliwe dla zdrowia.</a:t>
            </a:r>
          </a:p>
          <a:p>
            <a:endParaRPr lang="ru-RU" dirty="0" smtClean="0"/>
          </a:p>
          <a:p>
            <a:r>
              <a:rPr lang="pl-PL" dirty="0" smtClean="0"/>
              <a:t>W</a:t>
            </a:r>
            <a:r>
              <a:rPr lang="pl-PL" baseline="0" dirty="0" smtClean="0"/>
              <a:t> efekcie mamy nadmiar węglowodanów, tłuszczy, kalorii i niedobór błonnika, białek, prawie wszystkich witamin i wielu minerałów.</a:t>
            </a:r>
            <a:endParaRPr lang="ru-RU"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Badania </a:t>
            </a:r>
            <a:r>
              <a:rPr lang="pl-PL" dirty="0" smtClean="0"/>
              <a:t>potwierdzają</a:t>
            </a:r>
            <a:r>
              <a:rPr lang="pl-PL" dirty="0" smtClean="0"/>
              <a:t>, że nawet w krajach</a:t>
            </a:r>
            <a:r>
              <a:rPr lang="pl-PL" baseline="0" dirty="0" smtClean="0"/>
              <a:t> wysoko rozwiniętych większość ludzi spożywających warzywa i owoce kilka razy dziennie nadal cierpi z powodu niedoboru witamin i minerałów. Mieszkańcy USA, Niemiec, Francji, Wielkiej Brytanii codziennie otrzymują wraz z pożywieniem jedynie 30% składników spożywczych, niezbędnych dla organizmu.</a:t>
            </a:r>
            <a:endParaRPr lang="ru-RU" dirty="0" smtClean="0"/>
          </a:p>
          <a:p>
            <a:endParaRPr lang="ru-RU" dirty="0" smtClean="0"/>
          </a:p>
          <a:p>
            <a:endParaRPr lang="ru-RU" dirty="0" smtClean="0"/>
          </a:p>
        </p:txBody>
      </p:sp>
      <p:sp>
        <p:nvSpPr>
          <p:cNvPr id="4" name="Номер слайда 3"/>
          <p:cNvSpPr>
            <a:spLocks noGrp="1"/>
          </p:cNvSpPr>
          <p:nvPr>
            <p:ph type="sldNum" sz="quarter" idx="10"/>
          </p:nvPr>
        </p:nvSpPr>
        <p:spPr/>
        <p:txBody>
          <a:bodyPr/>
          <a:lstStyle/>
          <a:p>
            <a:fld id="{5D2BA5AC-70D4-437C-875F-1DD8C30E5C6D}" type="slidenum">
              <a:rPr lang="ru-RU" smtClean="0"/>
              <a:pPr/>
              <a:t>2</a:t>
            </a:fld>
            <a:endParaRPr lang="ru-RU" dirty="0"/>
          </a:p>
        </p:txBody>
      </p:sp>
    </p:spTree>
    <p:extLst>
      <p:ext uri="{BB962C8B-B14F-4D97-AF65-F5344CB8AC3E}">
        <p14:creationId xmlns:p14="http://schemas.microsoft.com/office/powerpoint/2010/main" xmlns="" val="3033710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dirty="0" smtClean="0"/>
              <a:t>Zgrabne smukłe umięśnione</a:t>
            </a:r>
            <a:r>
              <a:rPr lang="pl-PL" baseline="0" dirty="0" smtClean="0"/>
              <a:t> </a:t>
            </a:r>
            <a:r>
              <a:rPr lang="pl-PL" dirty="0" smtClean="0"/>
              <a:t>ciało</a:t>
            </a:r>
            <a:r>
              <a:rPr lang="pl-PL" baseline="0" dirty="0" smtClean="0"/>
              <a:t> jest fajne. Ale nie wszyscy mogą uzyskać wymarzoną rzeźbę sylwetki, ograniczając się jedynie do zwykłej diety. </a:t>
            </a:r>
            <a:r>
              <a:rPr lang="pl-PL" baseline="0" dirty="0" err="1" smtClean="0"/>
              <a:t>Shaki</a:t>
            </a:r>
            <a:r>
              <a:rPr lang="pl-PL" baseline="0" dirty="0" smtClean="0"/>
              <a:t> pomagają również zwiększyć objętość mięśni. </a:t>
            </a:r>
          </a:p>
          <a:p>
            <a:r>
              <a:rPr lang="pl-PL" baseline="0" dirty="0" smtClean="0"/>
              <a:t>Spożywanie koktajli musi być połączone z wysiłkiem fizycznym dla skuteczniejszego rozwoju mięśni. Koktajl zapewnia mięśniom wszystkie niezbędne dla ich wzrostu substancje odżywcze. Dodaje organizmowi dodatkowej energii dla wykonywania ciężkich ćwiczeń fizycznych. Pomaga regenerować tkankę mięśniową po intensywnych treningach. </a:t>
            </a:r>
          </a:p>
          <a:p>
            <a:r>
              <a:rPr lang="pl-PL" baseline="0" dirty="0" smtClean="0"/>
              <a:t>Koktajl należy włączać do diety jako dodatkowe źródło białka w połączeniu z jednym z posiłków.</a:t>
            </a:r>
          </a:p>
          <a:p>
            <a:r>
              <a:rPr lang="pl-PL" baseline="0" dirty="0" smtClean="0"/>
              <a:t>Zażywaj </a:t>
            </a:r>
            <a:r>
              <a:rPr lang="ru-RU" dirty="0" smtClean="0"/>
              <a:t>Daily Delicious Beauty Shake </a:t>
            </a:r>
            <a:r>
              <a:rPr lang="pl-PL" dirty="0" smtClean="0"/>
              <a:t>20 minut przed</a:t>
            </a:r>
            <a:r>
              <a:rPr lang="pl-PL" baseline="0" dirty="0" smtClean="0"/>
              <a:t> i w ciągu godziny po treningach. W tym czasie organizm ma największe zapotrzebowanie na białko. </a:t>
            </a:r>
            <a:endParaRPr lang="pl-PL" dirty="0" smtClean="0"/>
          </a:p>
          <a:p>
            <a:endParaRPr lang="pl-PL" dirty="0" smtClean="0"/>
          </a:p>
          <a:p>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20</a:t>
            </a:fld>
            <a:endParaRPr lang="ru-RU"/>
          </a:p>
        </p:txBody>
      </p:sp>
    </p:spTree>
    <p:extLst>
      <p:ext uri="{BB962C8B-B14F-4D97-AF65-F5344CB8AC3E}">
        <p14:creationId xmlns:p14="http://schemas.microsoft.com/office/powerpoint/2010/main" xmlns="" val="2599249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dirty="0" smtClean="0"/>
              <a:t>Dzisiejsze tempo</a:t>
            </a:r>
            <a:r>
              <a:rPr lang="pl-PL" baseline="0" dirty="0" smtClean="0"/>
              <a:t> życia często nie pozostawia nam czasu na pełnowartościowe posiłki. Niektórzy specjaliści twierdzą, że należy jeść 5 razy dziennie, inni przekonują, że trzy posiłki są całkowicie wystarczające. Z koktajlami zawsze możesz być w ruchu pozostając przy tym zdrowym i energicznym. Koktajle dają możliwość otrzymać pełen zestaw substancji odżywczych dla poprawnego funkcjonowania organizmu i wzmożonego wysiłku intelektualnego. Połączenie białka zwierzęcego i roślinnego daje długotrwałe uczucie sytości dzięki różnej szybkości przyswojenia białek. Regularne spożywanie koktajli zaopatruje w niezbędne składniki odżywcze, podnosząc możliwości obronne organizmu.</a:t>
            </a:r>
          </a:p>
          <a:p>
            <a:r>
              <a:rPr lang="pl-PL" baseline="0" dirty="0" smtClean="0"/>
              <a:t>Zbilansowany skład koktajlu optymizuje proces trawienia i dodaje energii.</a:t>
            </a:r>
            <a:endParaRPr lang="pl-PL" dirty="0" smtClean="0"/>
          </a:p>
          <a:p>
            <a:endParaRPr lang="pl-PL"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21</a:t>
            </a:fld>
            <a:endParaRPr lang="ru-RU"/>
          </a:p>
        </p:txBody>
      </p:sp>
    </p:spTree>
    <p:extLst>
      <p:ext uri="{BB962C8B-B14F-4D97-AF65-F5344CB8AC3E}">
        <p14:creationId xmlns:p14="http://schemas.microsoft.com/office/powerpoint/2010/main" xmlns="" val="1567036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dirty="0" smtClean="0"/>
              <a:t>DDBS jest potrzebny osobom, które:</a:t>
            </a:r>
          </a:p>
          <a:p>
            <a:r>
              <a:rPr lang="pl-PL" dirty="0" smtClean="0"/>
              <a:t>Cenią własny czas</a:t>
            </a:r>
          </a:p>
          <a:p>
            <a:r>
              <a:rPr lang="pl-PL" dirty="0" smtClean="0"/>
              <a:t>Lubią</a:t>
            </a:r>
            <a:r>
              <a:rPr lang="pl-PL" baseline="0" dirty="0" smtClean="0"/>
              <a:t> smaczne i naturalne rzeczy</a:t>
            </a:r>
          </a:p>
          <a:p>
            <a:r>
              <a:rPr lang="pl-PL" baseline="0" dirty="0" smtClean="0"/>
              <a:t>Prawidłowo odżywiają się</a:t>
            </a:r>
          </a:p>
          <a:p>
            <a:r>
              <a:rPr lang="pl-PL" baseline="0" dirty="0" smtClean="0"/>
              <a:t>Dbają o urodę</a:t>
            </a:r>
          </a:p>
          <a:p>
            <a:r>
              <a:rPr lang="pl-PL" baseline="0" dirty="0" smtClean="0"/>
              <a:t>Uprawiają sport</a:t>
            </a:r>
          </a:p>
          <a:p>
            <a:r>
              <a:rPr lang="pl-PL" baseline="0" dirty="0" smtClean="0"/>
              <a:t>Lubią aktywny wypoczynek</a:t>
            </a:r>
          </a:p>
          <a:p>
            <a:endParaRPr lang="pl-PL" dirty="0" smtClean="0"/>
          </a:p>
          <a:p>
            <a:r>
              <a:rPr lang="pl-PL" dirty="0" smtClean="0"/>
              <a:t>A również:</a:t>
            </a:r>
          </a:p>
          <a:p>
            <a:r>
              <a:rPr lang="pl-PL" dirty="0" smtClean="0"/>
              <a:t>Osobom</a:t>
            </a:r>
            <a:r>
              <a:rPr lang="pl-PL" baseline="0" dirty="0" smtClean="0"/>
              <a:t> narażonym na duży wysiłek fizyczny</a:t>
            </a:r>
          </a:p>
          <a:p>
            <a:r>
              <a:rPr lang="pl-PL" baseline="0" dirty="0" smtClean="0"/>
              <a:t>Odczuwającym zmęczenie i stres</a:t>
            </a:r>
          </a:p>
          <a:p>
            <a:r>
              <a:rPr lang="pl-PL" baseline="0" dirty="0" smtClean="0"/>
              <a:t>Osobom, mającym problemy z trawieniem</a:t>
            </a:r>
          </a:p>
          <a:p>
            <a:r>
              <a:rPr lang="pl-PL" baseline="0" dirty="0" smtClean="0"/>
              <a:t>W czasie regeneracji po kontuzjach i zabiegach operacyjnych</a:t>
            </a:r>
          </a:p>
          <a:p>
            <a:r>
              <a:rPr lang="pl-PL" baseline="0" dirty="0" smtClean="0"/>
              <a:t>Wszystkim tym, kto pragnie utrzymać swoją wagę w normie</a:t>
            </a:r>
          </a:p>
          <a:p>
            <a:r>
              <a:rPr lang="pl-PL" baseline="0" dirty="0" smtClean="0"/>
              <a:t>W celu utrzymania zdrowia skóry, włosów i paznokci</a:t>
            </a:r>
          </a:p>
          <a:p>
            <a:r>
              <a:rPr lang="pl-PL" baseline="0" dirty="0" smtClean="0"/>
              <a:t>Osobom w podeszłym wieku</a:t>
            </a:r>
            <a:endParaRPr lang="ru-RU" dirty="0" smtClean="0"/>
          </a:p>
          <a:p>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22</a:t>
            </a:fld>
            <a:endParaRPr lang="ru-RU"/>
          </a:p>
        </p:txBody>
      </p:sp>
    </p:spTree>
    <p:extLst>
      <p:ext uri="{BB962C8B-B14F-4D97-AF65-F5344CB8AC3E}">
        <p14:creationId xmlns:p14="http://schemas.microsoft.com/office/powerpoint/2010/main" xmlns="" val="3127011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8C4D3A0E-9FFD-4498-9051-1B5CE16836BD}" type="slidenum">
              <a:rPr lang="ru-RU" smtClean="0"/>
              <a:pPr/>
              <a:t>23</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pPr/>
              <a:t>24</a:t>
            </a:fld>
            <a:endParaRPr lang="ru-RU"/>
          </a:p>
        </p:txBody>
      </p:sp>
    </p:spTree>
    <p:extLst>
      <p:ext uri="{BB962C8B-B14F-4D97-AF65-F5344CB8AC3E}">
        <p14:creationId xmlns:p14="http://schemas.microsoft.com/office/powerpoint/2010/main" xmlns="" val="82974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baseline="0" dirty="0" smtClean="0"/>
              <a:t>Co robić, jeśli żywność nie zapewnia naszemu organizmowi wszystkich niezbędnych do życia witamin i minerałów?</a:t>
            </a:r>
          </a:p>
          <a:p>
            <a:endParaRPr lang="pl-PL" baseline="0" dirty="0" smtClean="0"/>
          </a:p>
          <a:p>
            <a:r>
              <a:rPr lang="pl-PL" baseline="0" dirty="0" smtClean="0"/>
              <a:t>Dla przykładu zobaczmy, jak w Japonii udało się wpłynąć na tę sytuację. Kraj wschodzącego słońca jest świetnym przykładem uważnego stosunku do zdrowia obywateli. </a:t>
            </a:r>
            <a:r>
              <a:rPr lang="pl-PL" baseline="0" dirty="0" smtClean="0"/>
              <a:t>Czy wiecie</a:t>
            </a:r>
            <a:r>
              <a:rPr lang="pl-PL" baseline="0" dirty="0" smtClean="0"/>
              <a:t>, że w tym kraju mieszka już ponad 50 000 osób, wiek których przewyższa 100 </a:t>
            </a:r>
            <a:r>
              <a:rPr lang="pl-PL" baseline="0" dirty="0" smtClean="0"/>
              <a:t>lat?!</a:t>
            </a:r>
            <a:endParaRPr lang="pl-PL" baseline="0" dirty="0" smtClean="0"/>
          </a:p>
          <a:p>
            <a:endParaRPr lang="ru-RU" baseline="0" dirty="0" smtClean="0"/>
          </a:p>
          <a:p>
            <a:r>
              <a:rPr lang="pl-PL" dirty="0" smtClean="0"/>
              <a:t>Medycyna Japonii</a:t>
            </a:r>
            <a:r>
              <a:rPr lang="pl-PL" baseline="0" dirty="0" smtClean="0"/>
              <a:t> może wydać się nam bardzo </a:t>
            </a:r>
            <a:r>
              <a:rPr lang="pl-PL" baseline="0" dirty="0" smtClean="0"/>
              <a:t>dziwna. </a:t>
            </a:r>
            <a:r>
              <a:rPr lang="pl-PL" baseline="0" dirty="0" smtClean="0"/>
              <a:t>Zwyczajną sprawą będą tam zalecone przez lekarza codzienne czterdziestominutowe spacery w parku. Japończycy są bardzo sumienni i zawsze będą dokładnie wykonywać wszystkie polecenia.</a:t>
            </a:r>
            <a:r>
              <a:rPr lang="ru-RU" dirty="0" smtClean="0"/>
              <a:t/>
            </a:r>
            <a:br>
              <a:rPr lang="ru-RU" dirty="0" smtClean="0"/>
            </a:br>
            <a:r>
              <a:rPr lang="ru-RU" dirty="0" smtClean="0"/>
              <a:t/>
            </a:r>
            <a:br>
              <a:rPr lang="ru-RU" dirty="0" smtClean="0"/>
            </a:br>
            <a:r>
              <a:rPr lang="pl-PL" dirty="0" smtClean="0"/>
              <a:t>W czym więc tkwi tajemnica</a:t>
            </a:r>
            <a:r>
              <a:rPr lang="pl-PL" baseline="0" dirty="0" smtClean="0"/>
              <a:t> tak wysokich wskaźników długości życia wśród Japończyków?</a:t>
            </a:r>
            <a:r>
              <a:rPr lang="ru-RU" dirty="0" smtClean="0"/>
              <a:t/>
            </a:r>
            <a:br>
              <a:rPr lang="ru-RU" dirty="0" smtClean="0"/>
            </a:br>
            <a:r>
              <a:rPr lang="ru-RU" dirty="0" smtClean="0"/>
              <a:t/>
            </a:r>
            <a:br>
              <a:rPr lang="ru-RU" dirty="0" smtClean="0"/>
            </a:br>
            <a:r>
              <a:rPr lang="ru-RU" dirty="0" smtClean="0"/>
              <a:t>► </a:t>
            </a:r>
            <a:r>
              <a:rPr lang="pl-PL" dirty="0" smtClean="0"/>
              <a:t>Po pierwsze, jest to oczywiście stabilne</a:t>
            </a:r>
            <a:r>
              <a:rPr lang="pl-PL" baseline="0" dirty="0" smtClean="0"/>
              <a:t> prawidłowe odżywianie i </a:t>
            </a:r>
            <a:r>
              <a:rPr lang="pl-PL" dirty="0" smtClean="0"/>
              <a:t>aktywność fizyczna</a:t>
            </a:r>
            <a:r>
              <a:rPr lang="ru-RU" dirty="0" smtClean="0"/>
              <a:t>.</a:t>
            </a:r>
            <a:br>
              <a:rPr lang="ru-RU" dirty="0" smtClean="0"/>
            </a:br>
            <a:r>
              <a:rPr lang="ru-RU" dirty="0" smtClean="0"/>
              <a:t/>
            </a:r>
            <a:br>
              <a:rPr lang="ru-RU" dirty="0" smtClean="0"/>
            </a:br>
            <a:r>
              <a:rPr lang="ru-RU" dirty="0" smtClean="0"/>
              <a:t>► </a:t>
            </a:r>
            <a:r>
              <a:rPr lang="pl-PL" dirty="0" smtClean="0"/>
              <a:t>Po drugie, regularne</a:t>
            </a:r>
            <a:r>
              <a:rPr lang="pl-PL" baseline="0" dirty="0" smtClean="0"/>
              <a:t> badania lekarskie.</a:t>
            </a:r>
            <a:r>
              <a:rPr lang="ru-RU" dirty="0" smtClean="0"/>
              <a:t/>
            </a:r>
            <a:br>
              <a:rPr lang="ru-RU" dirty="0" smtClean="0"/>
            </a:br>
            <a:r>
              <a:rPr lang="ru-RU" dirty="0" smtClean="0"/>
              <a:t/>
            </a:r>
            <a:br>
              <a:rPr lang="ru-RU" dirty="0" smtClean="0"/>
            </a:br>
            <a:r>
              <a:rPr lang="ru-RU" dirty="0" smtClean="0"/>
              <a:t>► </a:t>
            </a:r>
            <a:r>
              <a:rPr lang="pl-PL" dirty="0" smtClean="0"/>
              <a:t>I po trzecie, tak wysoki poziom życia i rekordowe wskaźniki</a:t>
            </a:r>
            <a:r>
              <a:rPr lang="pl-PL" baseline="0" dirty="0" smtClean="0"/>
              <a:t> zdrowotne to państwowy program odbudowy zdrowia narodu. </a:t>
            </a:r>
          </a:p>
          <a:p>
            <a:r>
              <a:rPr lang="pl-PL" baseline="0" dirty="0" smtClean="0"/>
              <a:t>Rozwiązanie zostało znalezione jeszcze przed 50 laty i  polegało na korekcji odżywiania przy pomocy suplementów diety. Dziś 90% mieszkańców Japonii stosuje suplementy diety codziennie. Nawet w kwestionariuszach wypełnianych podczas ubiegania się o pracę są pytania o stosowane suplementy. Świadczy to o odpowiedzialności człowieka </a:t>
            </a:r>
            <a:r>
              <a:rPr lang="pl-PL" baseline="0" dirty="0" smtClean="0"/>
              <a:t>wobec własnego </a:t>
            </a:r>
            <a:r>
              <a:rPr lang="pl-PL" baseline="0" dirty="0" smtClean="0"/>
              <a:t>zdrowia i o tym, jak bardzo będzie odpowiedzialny </a:t>
            </a:r>
            <a:r>
              <a:rPr lang="pl-PL" baseline="0" dirty="0" smtClean="0"/>
              <a:t>wobec </a:t>
            </a:r>
            <a:r>
              <a:rPr lang="pl-PL" baseline="0" dirty="0" smtClean="0"/>
              <a:t>swojej pracy. Japońskie firmy cenią sobie </a:t>
            </a:r>
            <a:r>
              <a:rPr lang="pl-PL" baseline="0" dirty="0" smtClean="0"/>
              <a:t>zdrowych pracowników </a:t>
            </a:r>
            <a:r>
              <a:rPr lang="pl-PL" baseline="0" dirty="0" smtClean="0"/>
              <a:t>tryskających energią i </a:t>
            </a:r>
            <a:r>
              <a:rPr lang="pl-PL" baseline="0" dirty="0" smtClean="0"/>
              <a:t>inteligencją.</a:t>
            </a:r>
            <a:r>
              <a:rPr lang="ru-RU" dirty="0" smtClean="0"/>
              <a:t/>
            </a:r>
            <a:br>
              <a:rPr lang="ru-RU" dirty="0" smtClean="0"/>
            </a:br>
            <a:endParaRPr lang="pl-PL" dirty="0" smtClean="0"/>
          </a:p>
          <a:p>
            <a:r>
              <a:rPr lang="pl-PL" dirty="0" smtClean="0"/>
              <a:t>W wyniku takiego podejścia do stosowania suplementów</a:t>
            </a:r>
            <a:r>
              <a:rPr lang="pl-PL" baseline="0" dirty="0" smtClean="0"/>
              <a:t> Japończycy zawsze wyglądają  na młodszych, niż rzeczywiście są, i prowadzą aktywne życie w każdym wieku.</a:t>
            </a:r>
            <a:r>
              <a:rPr lang="ru-RU" dirty="0" smtClean="0"/>
              <a:t/>
            </a:r>
            <a:br>
              <a:rPr lang="ru-RU" dirty="0" smtClean="0"/>
            </a:br>
            <a:endParaRPr lang="pl-PL" dirty="0" smtClean="0"/>
          </a:p>
          <a:p>
            <a:r>
              <a:rPr lang="pl-PL" dirty="0" smtClean="0"/>
              <a:t>Obecnie korektory i zamienniki</a:t>
            </a:r>
            <a:r>
              <a:rPr lang="pl-PL" baseline="0" dirty="0" smtClean="0"/>
              <a:t> żywieniowe stosuje:</a:t>
            </a:r>
          </a:p>
          <a:p>
            <a:r>
              <a:rPr lang="pl-PL" baseline="0" dirty="0" smtClean="0"/>
              <a:t>Japonia  - 90% ludności</a:t>
            </a:r>
          </a:p>
          <a:p>
            <a:r>
              <a:rPr lang="pl-PL" baseline="0" dirty="0" smtClean="0"/>
              <a:t>USA – 70% ludności</a:t>
            </a:r>
          </a:p>
          <a:p>
            <a:r>
              <a:rPr lang="pl-PL" baseline="0" dirty="0" smtClean="0"/>
              <a:t>Europa – 50% ludności</a:t>
            </a:r>
            <a:endParaRPr lang="ru-RU" dirty="0" smtClean="0"/>
          </a:p>
          <a:p>
            <a:endParaRPr lang="ru-RU" dirty="0" smtClean="0"/>
          </a:p>
          <a:p>
            <a:r>
              <a:rPr lang="pl-PL" dirty="0" smtClean="0"/>
              <a:t>W Rosji zaś suplementy stosuje</a:t>
            </a:r>
            <a:r>
              <a:rPr lang="pl-PL" baseline="0" dirty="0" smtClean="0"/>
              <a:t> 3%, a średnio w krajach WNP – 3-8% ludności.</a:t>
            </a:r>
            <a:endParaRPr lang="ru-RU" dirty="0" smtClean="0"/>
          </a:p>
          <a:p>
            <a:endParaRPr lang="ru-RU" dirty="0" smtClean="0"/>
          </a:p>
          <a:p>
            <a:endParaRPr lang="ru-RU" dirty="0" smtClean="0"/>
          </a:p>
          <a:p>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3</a:t>
            </a:fld>
            <a:endParaRPr lang="ru-RU"/>
          </a:p>
        </p:txBody>
      </p:sp>
    </p:spTree>
    <p:extLst>
      <p:ext uri="{BB962C8B-B14F-4D97-AF65-F5344CB8AC3E}">
        <p14:creationId xmlns:p14="http://schemas.microsoft.com/office/powerpoint/2010/main" xmlns="" val="377968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dirty="0" smtClean="0"/>
              <a:t>Żyjemy w trybie braku czasu i ciągłego zapracowania.</a:t>
            </a:r>
          </a:p>
          <a:p>
            <a:r>
              <a:rPr lang="pl-PL" dirty="0" smtClean="0"/>
              <a:t>Zgadzacie się?!</a:t>
            </a:r>
          </a:p>
          <a:p>
            <a:r>
              <a:rPr lang="pl-PL" dirty="0" smtClean="0"/>
              <a:t>W związku z tym</a:t>
            </a:r>
            <a:r>
              <a:rPr lang="pl-PL" baseline="0" dirty="0" smtClean="0"/>
              <a:t> mamy </a:t>
            </a:r>
            <a:r>
              <a:rPr lang="pl-PL" baseline="0" dirty="0" smtClean="0"/>
              <a:t>wobec jedzenia </a:t>
            </a:r>
            <a:r>
              <a:rPr lang="pl-PL" baseline="0" dirty="0" smtClean="0"/>
              <a:t>zwiększone wymagania!</a:t>
            </a:r>
          </a:p>
          <a:p>
            <a:r>
              <a:rPr lang="pl-PL" baseline="0" dirty="0" smtClean="0"/>
              <a:t>Aby odpowiadać wymogom współczesnego społeczeństwa, jedzenie powinno być:</a:t>
            </a:r>
          </a:p>
          <a:p>
            <a:pPr>
              <a:buFont typeface="Arial" pitchFamily="34" charset="0"/>
              <a:buChar char="•"/>
            </a:pPr>
            <a:r>
              <a:rPr lang="pl-PL" baseline="0" dirty="0" smtClean="0"/>
              <a:t> Szybkiego przygotowania. Jedzenie powinno pozwalać oszczędzać czas poświęcany na jego </a:t>
            </a:r>
            <a:r>
              <a:rPr lang="pl-PL" baseline="0" dirty="0" smtClean="0"/>
              <a:t>przyrządzanie i </a:t>
            </a:r>
            <a:r>
              <a:rPr lang="pl-PL" baseline="0" dirty="0" smtClean="0"/>
              <a:t>spożywanie.</a:t>
            </a:r>
          </a:p>
          <a:p>
            <a:pPr>
              <a:buFont typeface="Arial" pitchFamily="34" charset="0"/>
              <a:buChar char="•"/>
            </a:pPr>
            <a:r>
              <a:rPr lang="pl-PL" baseline="0" dirty="0" smtClean="0"/>
              <a:t> Pożywne</a:t>
            </a:r>
          </a:p>
          <a:p>
            <a:pPr>
              <a:buFont typeface="Arial" pitchFamily="34" charset="0"/>
              <a:buChar char="•"/>
            </a:pPr>
            <a:r>
              <a:rPr lang="pl-PL" baseline="0" dirty="0" smtClean="0"/>
              <a:t> Pożyteczne</a:t>
            </a:r>
          </a:p>
          <a:p>
            <a:pPr>
              <a:buFont typeface="Arial" pitchFamily="34" charset="0"/>
              <a:buChar char="•"/>
            </a:pPr>
            <a:r>
              <a:rPr lang="pl-PL" baseline="0" dirty="0" smtClean="0"/>
              <a:t> Bezpieczne</a:t>
            </a:r>
          </a:p>
          <a:p>
            <a:pPr>
              <a:buFont typeface="Arial" pitchFamily="34" charset="0"/>
              <a:buChar char="•"/>
            </a:pPr>
            <a:r>
              <a:rPr lang="pl-PL" baseline="0" dirty="0" smtClean="0"/>
              <a:t> I, oczywiście, smaczne</a:t>
            </a:r>
          </a:p>
          <a:p>
            <a:pPr>
              <a:buFont typeface="Arial" pitchFamily="34" charset="0"/>
              <a:buChar char="•"/>
            </a:pPr>
            <a:endParaRPr lang="pl-PL" dirty="0" smtClean="0"/>
          </a:p>
          <a:p>
            <a:pPr marL="171450" indent="-171450">
              <a:buFont typeface="Arial" panose="020B0604020202020204" pitchFamily="34" charset="0"/>
              <a:buNone/>
            </a:pPr>
            <a:r>
              <a:rPr lang="pl-PL" baseline="0" dirty="0" smtClean="0"/>
              <a:t>Czy jest to możliwe?</a:t>
            </a:r>
          </a:p>
          <a:p>
            <a:pPr marL="171450" indent="-171450">
              <a:buFont typeface="Arial" panose="020B0604020202020204" pitchFamily="34" charset="0"/>
              <a:buNone/>
            </a:pPr>
            <a:r>
              <a:rPr lang="pl-PL" baseline="0" dirty="0" smtClean="0"/>
              <a:t>Jak pokazuje praktyka, a również kultura odżywiania w Europie, Japonii i USA, takie połączenie jest możliwe!</a:t>
            </a:r>
            <a:endParaRPr lang="ru-RU" baseline="0" dirty="0" smtClean="0"/>
          </a:p>
          <a:p>
            <a:pPr marL="0" indent="0">
              <a:buFont typeface="Arial" panose="020B0604020202020204" pitchFamily="34" charset="0"/>
              <a:buNone/>
            </a:pPr>
            <a:endParaRPr lang="pl-PL" baseline="0" dirty="0" smtClean="0"/>
          </a:p>
          <a:p>
            <a:pPr marL="0" indent="0">
              <a:buFont typeface="Arial" panose="020B0604020202020204" pitchFamily="34" charset="0"/>
              <a:buNone/>
            </a:pPr>
            <a:r>
              <a:rPr lang="pl-PL" baseline="0" dirty="0" smtClean="0"/>
              <a:t>Poznajmy się!</a:t>
            </a:r>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4</a:t>
            </a:fld>
            <a:endParaRPr lang="ru-RU"/>
          </a:p>
        </p:txBody>
      </p:sp>
    </p:spTree>
    <p:extLst>
      <p:ext uri="{BB962C8B-B14F-4D97-AF65-F5344CB8AC3E}">
        <p14:creationId xmlns:p14="http://schemas.microsoft.com/office/powerpoint/2010/main" xmlns="" val="240822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dirty="0" smtClean="0"/>
              <a:t>Linia zdrowych produktów dla odżywiania</a:t>
            </a:r>
            <a:r>
              <a:rPr lang="pl-PL" baseline="0" dirty="0" smtClean="0"/>
              <a:t> Twojego organizmu: </a:t>
            </a:r>
            <a:r>
              <a:rPr lang="en-US" dirty="0" smtClean="0"/>
              <a:t>Daily Delicious</a:t>
            </a:r>
            <a:r>
              <a:rPr lang="ru-RU" dirty="0" smtClean="0"/>
              <a:t> </a:t>
            </a:r>
            <a:r>
              <a:rPr lang="pl-PL" dirty="0" smtClean="0"/>
              <a:t>– „Codziennie smacznie” i pierwszy</a:t>
            </a:r>
            <a:r>
              <a:rPr lang="pl-PL" baseline="0" dirty="0" smtClean="0"/>
              <a:t> przedstawiciel </a:t>
            </a:r>
            <a:r>
              <a:rPr lang="en-US" dirty="0" smtClean="0"/>
              <a:t>Beauty shake</a:t>
            </a:r>
            <a:r>
              <a:rPr lang="ru-RU" dirty="0" smtClean="0"/>
              <a:t> </a:t>
            </a:r>
            <a:r>
              <a:rPr lang="pl-PL" dirty="0" smtClean="0"/>
              <a:t>„Smacznie jest być piękną”</a:t>
            </a:r>
          </a:p>
          <a:p>
            <a:endParaRPr lang="pl-PL" baseline="0" dirty="0" smtClean="0"/>
          </a:p>
          <a:p>
            <a:r>
              <a:rPr lang="pl-PL" baseline="0" dirty="0" smtClean="0"/>
              <a:t>Musicie się </a:t>
            </a:r>
            <a:r>
              <a:rPr lang="pl-PL" baseline="0" dirty="0" smtClean="0"/>
              <a:t>zgodzić</a:t>
            </a:r>
            <a:r>
              <a:rPr lang="pl-PL" baseline="0" dirty="0" smtClean="0"/>
              <a:t>, że często to, co jest smaczne, nie jest pożyteczne. A to, co pożyteczne, nie zawsze jest smaczne… </a:t>
            </a:r>
          </a:p>
          <a:p>
            <a:r>
              <a:rPr lang="pl-PL" baseline="0" dirty="0" smtClean="0"/>
              <a:t>Przez ponad 1,5 roku były prowadzone prace i tworzony nowy produkt, odpowiadający najważniejszemu wymaganiu – „smacznie i pożytecznie”.</a:t>
            </a:r>
          </a:p>
          <a:p>
            <a:r>
              <a:rPr lang="pl-PL" baseline="0" dirty="0" smtClean="0"/>
              <a:t>Nasz produkt </a:t>
            </a:r>
            <a:r>
              <a:rPr lang="pl-PL" baseline="0" dirty="0" err="1" smtClean="0"/>
              <a:t>Daily</a:t>
            </a:r>
            <a:r>
              <a:rPr lang="pl-PL" baseline="0" dirty="0" smtClean="0"/>
              <a:t> </a:t>
            </a:r>
            <a:r>
              <a:rPr lang="pl-PL" baseline="0" dirty="0" err="1" smtClean="0"/>
              <a:t>Delicious</a:t>
            </a:r>
            <a:r>
              <a:rPr lang="pl-PL" baseline="0" dirty="0" smtClean="0"/>
              <a:t> jest nie tylko zdrowy, ale również bardzo smaczny! Jest to zrównoważone źródło białka zwierzęcego i roślinnego w połączeniu z kolagenem i kompleksem witamin i minerałów, wspomagające witalność i aktywność fizyczną, a również zapewniające ładunek energii każdego dnia.</a:t>
            </a:r>
          </a:p>
          <a:p>
            <a:endParaRPr lang="ru-RU" baseline="0" dirty="0" smtClean="0"/>
          </a:p>
          <a:p>
            <a:r>
              <a:rPr lang="pl-PL" baseline="0" dirty="0" smtClean="0"/>
              <a:t>Koktajle nie zawierają GMO, a przy produkcji nie są wykorzystywane surowce, uzyskane z genetycznie modyfikowanych składników.</a:t>
            </a: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baseline="0"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pPr/>
              <a:t>5</a:t>
            </a:fld>
            <a:endParaRPr lang="ru-RU"/>
          </a:p>
        </p:txBody>
      </p:sp>
    </p:spTree>
    <p:extLst>
      <p:ext uri="{BB962C8B-B14F-4D97-AF65-F5344CB8AC3E}">
        <p14:creationId xmlns:p14="http://schemas.microsoft.com/office/powerpoint/2010/main" xmlns="" val="372082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dirty="0" smtClean="0"/>
              <a:t>Wyjątkowość</a:t>
            </a:r>
            <a:r>
              <a:rPr lang="pl-PL" baseline="0" dirty="0" smtClean="0"/>
              <a:t> naszego nowego produktu kryje się w jego składzie:</a:t>
            </a:r>
          </a:p>
          <a:p>
            <a:pPr marL="228600" indent="-228600">
              <a:buAutoNum type="arabicPeriod"/>
            </a:pPr>
            <a:r>
              <a:rPr lang="pl-PL" baseline="0" dirty="0" smtClean="0"/>
              <a:t>Wartość odżywcza, zapewniona przez zbilansowaną </a:t>
            </a:r>
            <a:r>
              <a:rPr lang="pl-PL" baseline="0" dirty="0" smtClean="0"/>
              <a:t>formułę proteinową z </a:t>
            </a:r>
            <a:r>
              <a:rPr lang="pl-PL" baseline="0" dirty="0" smtClean="0"/>
              <a:t>trzech najcenniejszych źródeł białka: </a:t>
            </a:r>
            <a:r>
              <a:rPr lang="pl-PL" baseline="0" dirty="0" err="1" smtClean="0"/>
              <a:t>białka</a:t>
            </a:r>
            <a:r>
              <a:rPr lang="pl-PL" baseline="0" dirty="0" smtClean="0"/>
              <a:t> </a:t>
            </a:r>
            <a:r>
              <a:rPr lang="pl-PL" baseline="0" dirty="0" smtClean="0"/>
              <a:t>mleka, </a:t>
            </a:r>
            <a:r>
              <a:rPr lang="pl-PL" baseline="0" dirty="0" smtClean="0"/>
              <a:t>koncentratu białka serwatkowego i </a:t>
            </a:r>
            <a:r>
              <a:rPr lang="pl-PL" baseline="0" dirty="0" err="1" smtClean="0"/>
              <a:t>izolatu</a:t>
            </a:r>
            <a:r>
              <a:rPr lang="pl-PL" baseline="0" dirty="0" smtClean="0"/>
              <a:t> białka sojowego.</a:t>
            </a:r>
          </a:p>
          <a:p>
            <a:pPr marL="228600" indent="-228600">
              <a:buAutoNum type="arabicPeriod"/>
            </a:pPr>
            <a:r>
              <a:rPr lang="pl-PL" baseline="0" dirty="0" smtClean="0"/>
              <a:t>Zrównoważony skład witamin i minerałów dobranych w taki sposób, by dbać o Twoją urodę, piękno Twojej cery, włosów i paznokci. </a:t>
            </a:r>
          </a:p>
          <a:p>
            <a:pPr marL="228600" indent="-228600">
              <a:buAutoNum type="arabicPeriod"/>
            </a:pPr>
            <a:r>
              <a:rPr lang="pl-PL" baseline="0" dirty="0" smtClean="0"/>
              <a:t>Super komponent – kolagen peptydowy, składnik wiecznej młodości. Nota </a:t>
            </a:r>
            <a:r>
              <a:rPr lang="pl-PL" baseline="0" dirty="0" err="1" smtClean="0"/>
              <a:t>bene</a:t>
            </a:r>
            <a:r>
              <a:rPr lang="pl-PL" baseline="0" dirty="0" smtClean="0"/>
              <a:t>, koktajle białkowe z kolagenem są bardzo popularne w Japonii.</a:t>
            </a:r>
          </a:p>
          <a:p>
            <a:pPr marL="228600" indent="-228600">
              <a:buAutoNum type="arabicPeriod"/>
            </a:pPr>
            <a:r>
              <a:rPr lang="pl-PL" baseline="0" dirty="0" smtClean="0"/>
              <a:t>Naturalny smak! Trzy wspaniałe i najbardziej </a:t>
            </a:r>
            <a:r>
              <a:rPr lang="pl-PL" baseline="0" dirty="0" smtClean="0"/>
              <a:t>rozpoznawalne </a:t>
            </a:r>
            <a:r>
              <a:rPr lang="pl-PL" baseline="0" dirty="0" smtClean="0"/>
              <a:t>smaki, które można łączyć, stosować wymiennie bądź wybrać ulubiony.</a:t>
            </a:r>
            <a:endParaRPr lang="pl-PL" dirty="0" smtClean="0"/>
          </a:p>
          <a:p>
            <a:pPr marL="0" indent="0">
              <a:buNone/>
            </a:pPr>
            <a:endParaRPr lang="pl-PL" b="0" dirty="0" smtClean="0"/>
          </a:p>
          <a:p>
            <a:pPr marL="0" indent="0">
              <a:buNone/>
            </a:pPr>
            <a:r>
              <a:rPr lang="pl-PL" b="0" dirty="0" smtClean="0"/>
              <a:t>Wysoką jakość </a:t>
            </a:r>
            <a:r>
              <a:rPr lang="pl-PL" b="0" dirty="0" smtClean="0"/>
              <a:t>produktu zapewniają </a:t>
            </a:r>
            <a:r>
              <a:rPr lang="pl-PL" b="0" dirty="0" smtClean="0"/>
              <a:t>jego komponenty:</a:t>
            </a:r>
          </a:p>
          <a:p>
            <a:pPr marL="0" indent="0">
              <a:buFont typeface="Arial" pitchFamily="34" charset="0"/>
              <a:buChar char="•"/>
            </a:pPr>
            <a:r>
              <a:rPr lang="pl-PL" b="0" baseline="0" dirty="0" smtClean="0"/>
              <a:t> Wykorzystujemy drogie białko serwatkowe wysokiej jakości.</a:t>
            </a:r>
          </a:p>
          <a:p>
            <a:pPr marL="0" indent="0">
              <a:buFont typeface="Arial" pitchFamily="34" charset="0"/>
              <a:buChar char="•"/>
            </a:pPr>
            <a:r>
              <a:rPr lang="pl-PL" b="0" baseline="0" dirty="0" smtClean="0"/>
              <a:t> Tylko naturalne </a:t>
            </a:r>
            <a:r>
              <a:rPr lang="pl-PL" b="0" baseline="0" dirty="0" err="1" smtClean="0"/>
              <a:t>aromatyzatory</a:t>
            </a:r>
            <a:r>
              <a:rPr lang="pl-PL" b="0" baseline="0" dirty="0" smtClean="0"/>
              <a:t> – wanilia, malina i czekolada.</a:t>
            </a:r>
          </a:p>
          <a:p>
            <a:pPr marL="0" indent="0">
              <a:buFont typeface="Arial" pitchFamily="34" charset="0"/>
              <a:buChar char="•"/>
            </a:pPr>
            <a:r>
              <a:rPr lang="pl-PL" b="0" baseline="0" dirty="0" smtClean="0"/>
              <a:t> Wybraliśmy naturalny słodzik </a:t>
            </a:r>
            <a:r>
              <a:rPr lang="pl-PL" b="0" baseline="0" dirty="0" err="1" smtClean="0"/>
              <a:t>erytrytol</a:t>
            </a:r>
            <a:r>
              <a:rPr lang="pl-PL" b="0" baseline="0" dirty="0" smtClean="0"/>
              <a:t>.</a:t>
            </a:r>
            <a:endParaRPr lang="ru-RU" b="0" dirty="0" smtClean="0"/>
          </a:p>
          <a:p>
            <a:pPr marL="0" indent="0">
              <a:buNone/>
            </a:pPr>
            <a:endParaRPr lang="ru-RU" b="0"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6</a:t>
            </a:fld>
            <a:endParaRPr lang="ru-RU"/>
          </a:p>
        </p:txBody>
      </p:sp>
    </p:spTree>
    <p:extLst>
      <p:ext uri="{BB962C8B-B14F-4D97-AF65-F5344CB8AC3E}">
        <p14:creationId xmlns:p14="http://schemas.microsoft.com/office/powerpoint/2010/main" xmlns="" val="2600770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dirty="0" smtClean="0"/>
              <a:t>Wyjątkowość</a:t>
            </a:r>
            <a:r>
              <a:rPr lang="pl-PL" baseline="0" dirty="0" smtClean="0"/>
              <a:t> naszego nowego produktu kryje się w jego składzie:</a:t>
            </a:r>
          </a:p>
          <a:p>
            <a:pPr marL="228600" indent="-228600">
              <a:buNone/>
            </a:pPr>
            <a:r>
              <a:rPr lang="pl-PL" baseline="0" dirty="0" smtClean="0"/>
              <a:t>Wartość odżywcza, zapewniona przez zbilansowaną formułę proteinową z trzech najcenniejszych źródeł białka: </a:t>
            </a:r>
            <a:r>
              <a:rPr lang="pl-PL" baseline="0" dirty="0" err="1" smtClean="0"/>
              <a:t>białka</a:t>
            </a:r>
            <a:r>
              <a:rPr lang="pl-PL" baseline="0" dirty="0" smtClean="0"/>
              <a:t> mleka, koncentratu białka serwatkowego i </a:t>
            </a:r>
            <a:r>
              <a:rPr lang="pl-PL" baseline="0" dirty="0" err="1" smtClean="0"/>
              <a:t>izolatu</a:t>
            </a:r>
            <a:r>
              <a:rPr lang="pl-PL" baseline="0" dirty="0" smtClean="0"/>
              <a:t> białka sojowego.</a:t>
            </a:r>
          </a:p>
          <a:p>
            <a:pPr marL="228600" indent="-228600">
              <a:buNone/>
            </a:pPr>
            <a:r>
              <a:rPr lang="pl-PL" baseline="0" dirty="0" smtClean="0"/>
              <a:t>Zrównoważony skład witamin i minerałów dobranych w taki sposób, by dbać o Twoją urodę, piękno Twojej cery, włosów i paznokci. </a:t>
            </a:r>
          </a:p>
          <a:p>
            <a:pPr marL="228600" indent="-228600">
              <a:buNone/>
            </a:pPr>
            <a:r>
              <a:rPr lang="pl-PL" baseline="0" dirty="0" smtClean="0"/>
              <a:t>Super komponent – kolagen peptydowy, składnik wiecznej młodości. Nota </a:t>
            </a:r>
            <a:r>
              <a:rPr lang="pl-PL" baseline="0" dirty="0" err="1" smtClean="0"/>
              <a:t>bene</a:t>
            </a:r>
            <a:r>
              <a:rPr lang="pl-PL" baseline="0" dirty="0" smtClean="0"/>
              <a:t>, koktajle białkowe z kolagenem są bardzo popularne w Japonii.</a:t>
            </a:r>
          </a:p>
          <a:p>
            <a:pPr marL="228600" indent="-228600">
              <a:buNone/>
            </a:pPr>
            <a:r>
              <a:rPr lang="pl-PL" baseline="0" dirty="0" smtClean="0"/>
              <a:t>Naturalny smak! Trzy wspaniałe i najbardziej rozpoznawalne smaki, które można łączyć, stosować wymiennie bądź wybrać ulubiony.</a:t>
            </a:r>
            <a:endParaRPr lang="pl-PL" dirty="0" smtClean="0"/>
          </a:p>
          <a:p>
            <a:pPr marL="0" indent="0">
              <a:buNone/>
            </a:pPr>
            <a:endParaRPr lang="pl-PL" b="0" dirty="0" smtClean="0"/>
          </a:p>
          <a:p>
            <a:pPr marL="0" indent="0">
              <a:buNone/>
            </a:pPr>
            <a:r>
              <a:rPr lang="pl-PL" b="0" dirty="0" smtClean="0"/>
              <a:t>Wysoką jakość produktu zapewniają jego komponenty:</a:t>
            </a:r>
          </a:p>
          <a:p>
            <a:pPr marL="0" indent="0">
              <a:buFont typeface="Arial" pitchFamily="34" charset="0"/>
              <a:buChar char="•"/>
            </a:pPr>
            <a:r>
              <a:rPr lang="pl-PL" b="0" baseline="0" dirty="0" smtClean="0"/>
              <a:t> Wykorzystujemy drogie białko serwatkowe wysokiej jakości.</a:t>
            </a:r>
          </a:p>
          <a:p>
            <a:pPr marL="0" indent="0">
              <a:buFont typeface="Arial" pitchFamily="34" charset="0"/>
              <a:buChar char="•"/>
            </a:pPr>
            <a:r>
              <a:rPr lang="pl-PL" b="0" baseline="0" dirty="0" smtClean="0"/>
              <a:t> Tylko naturalne </a:t>
            </a:r>
            <a:r>
              <a:rPr lang="pl-PL" b="0" baseline="0" dirty="0" err="1" smtClean="0"/>
              <a:t>aromatyzatory</a:t>
            </a:r>
            <a:r>
              <a:rPr lang="pl-PL" b="0" baseline="0" dirty="0" smtClean="0"/>
              <a:t> – wanilia, malina i czekolada.</a:t>
            </a:r>
          </a:p>
          <a:p>
            <a:pPr marL="0" indent="0">
              <a:buFont typeface="Arial" pitchFamily="34" charset="0"/>
              <a:buChar char="•"/>
            </a:pPr>
            <a:r>
              <a:rPr lang="pl-PL" b="0" baseline="0" dirty="0" smtClean="0"/>
              <a:t> Wybraliśmy naturalny słodzik </a:t>
            </a:r>
            <a:r>
              <a:rPr lang="pl-PL" b="0" baseline="0" dirty="0" err="1" smtClean="0"/>
              <a:t>erytrytol</a:t>
            </a:r>
            <a:r>
              <a:rPr lang="pl-PL" b="0" baseline="0" dirty="0" smtClean="0"/>
              <a:t>.</a:t>
            </a:r>
            <a:endParaRPr lang="ru-RU" b="0" dirty="0" smtClean="0"/>
          </a:p>
          <a:p>
            <a:pPr marL="0" indent="0">
              <a:buNone/>
            </a:pPr>
            <a:endParaRPr lang="ru-RU" b="0"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7</a:t>
            </a:fld>
            <a:endParaRPr lang="ru-RU"/>
          </a:p>
        </p:txBody>
      </p:sp>
    </p:spTree>
    <p:extLst>
      <p:ext uri="{BB962C8B-B14F-4D97-AF65-F5344CB8AC3E}">
        <p14:creationId xmlns:p14="http://schemas.microsoft.com/office/powerpoint/2010/main" xmlns="" val="3653323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pl-PL" dirty="0" smtClean="0"/>
              <a:t>Podstawa proteinowa</a:t>
            </a:r>
            <a:r>
              <a:rPr lang="pl-PL" baseline="0" dirty="0" smtClean="0"/>
              <a:t> (białkowa)</a:t>
            </a:r>
          </a:p>
          <a:p>
            <a:endParaRPr lang="pl-PL" baseline="0" dirty="0" smtClean="0"/>
          </a:p>
          <a:p>
            <a:r>
              <a:rPr lang="pl-PL" baseline="0" dirty="0" smtClean="0"/>
              <a:t>Podstawą </a:t>
            </a:r>
            <a:r>
              <a:rPr lang="pl-PL" baseline="0" dirty="0" err="1" smtClean="0"/>
              <a:t>Beauty</a:t>
            </a:r>
            <a:r>
              <a:rPr lang="pl-PL" baseline="0" dirty="0" smtClean="0"/>
              <a:t> </a:t>
            </a:r>
            <a:r>
              <a:rPr lang="pl-PL" baseline="0" dirty="0" err="1" smtClean="0"/>
              <a:t>Shake</a:t>
            </a:r>
            <a:r>
              <a:rPr lang="pl-PL" baseline="0" dirty="0" smtClean="0"/>
              <a:t> jest zbilansowana formuła proteinowa z trzech najcenniejszych źródeł białka: </a:t>
            </a:r>
            <a:r>
              <a:rPr lang="pl-PL" baseline="0" dirty="0" err="1" smtClean="0"/>
              <a:t>białka</a:t>
            </a:r>
            <a:r>
              <a:rPr lang="pl-PL" baseline="0" dirty="0" smtClean="0"/>
              <a:t> mlecznego, koncentratu białka serwatkowego i </a:t>
            </a:r>
            <a:r>
              <a:rPr lang="pl-PL" baseline="0" dirty="0" err="1" smtClean="0"/>
              <a:t>izolatu</a:t>
            </a:r>
            <a:r>
              <a:rPr lang="pl-PL" baseline="0" dirty="0" smtClean="0"/>
              <a:t> białka sojowego.</a:t>
            </a:r>
            <a:endParaRPr lang="ru-RU" dirty="0" smtClean="0"/>
          </a:p>
          <a:p>
            <a:endParaRPr lang="pl-PL" dirty="0" smtClean="0"/>
          </a:p>
          <a:p>
            <a:r>
              <a:rPr lang="pl-PL" sz="1200" kern="1200" dirty="0" smtClean="0">
                <a:solidFill>
                  <a:schemeClr val="tx1"/>
                </a:solidFill>
                <a:effectLst/>
                <a:latin typeface="+mn-lt"/>
                <a:ea typeface="+mn-ea"/>
                <a:cs typeface="+mn-cs"/>
              </a:rPr>
              <a:t>Co dają naszemu organizmowi</a:t>
            </a:r>
            <a:r>
              <a:rPr lang="pl-PL" sz="1200" kern="1200" baseline="0" dirty="0" smtClean="0">
                <a:solidFill>
                  <a:schemeClr val="tx1"/>
                </a:solidFill>
                <a:effectLst/>
                <a:latin typeface="+mn-lt"/>
                <a:ea typeface="+mn-ea"/>
                <a:cs typeface="+mn-cs"/>
              </a:rPr>
              <a:t> białka? Oto kilka ich podstawowych funkcji:</a:t>
            </a:r>
          </a:p>
          <a:p>
            <a:endParaRPr lang="pl-PL" sz="1200" kern="1200" baseline="0" dirty="0" smtClean="0">
              <a:solidFill>
                <a:schemeClr val="tx1"/>
              </a:solidFill>
              <a:effectLst/>
              <a:latin typeface="+mn-lt"/>
              <a:ea typeface="+mn-ea"/>
              <a:cs typeface="+mn-cs"/>
            </a:endParaRPr>
          </a:p>
          <a:p>
            <a:pPr>
              <a:buFont typeface="Arial" pitchFamily="34" charset="0"/>
              <a:buChar char="•"/>
            </a:pPr>
            <a:r>
              <a:rPr lang="pl-PL" sz="1200" kern="1200" baseline="0" dirty="0" smtClean="0">
                <a:solidFill>
                  <a:schemeClr val="tx1"/>
                </a:solidFill>
                <a:effectLst/>
                <a:latin typeface="+mn-lt"/>
                <a:ea typeface="+mn-ea"/>
                <a:cs typeface="+mn-cs"/>
              </a:rPr>
              <a:t> Białko jest budulcem praktycznie wszystkich tkanek. Wchodzi do składu krwi, mięśni, włosów, paznokci, skóry, narządów wewnętrznych i tkanek. Żywność białkową spożywają sportowcy, ponieważ pozwala ona szybko i efektywnie budować masę mięśniową. </a:t>
            </a:r>
          </a:p>
          <a:p>
            <a:pPr>
              <a:buFont typeface="Arial" pitchFamily="34" charset="0"/>
              <a:buChar char="•"/>
            </a:pPr>
            <a:r>
              <a:rPr lang="pl-PL" sz="1200" kern="1200" baseline="0" dirty="0" smtClean="0">
                <a:solidFill>
                  <a:schemeClr val="tx1"/>
                </a:solidFill>
                <a:effectLst/>
                <a:latin typeface="+mn-lt"/>
                <a:ea typeface="+mn-ea"/>
                <a:cs typeface="+mn-cs"/>
              </a:rPr>
              <a:t> Białko pomaga dostarczać do komórek odżywcze i pożyteczne substancje. Bez nich taki transport byłby niemożliwy. Cząsteczki białka biorą udział w </a:t>
            </a:r>
            <a:r>
              <a:rPr lang="pl-PL" sz="1200" kern="1200" baseline="0" dirty="0" smtClean="0">
                <a:solidFill>
                  <a:schemeClr val="tx1"/>
                </a:solidFill>
                <a:effectLst/>
                <a:latin typeface="+mn-lt"/>
                <a:ea typeface="+mn-ea"/>
                <a:cs typeface="+mn-cs"/>
              </a:rPr>
              <a:t>tworzeniu komórek </a:t>
            </a:r>
            <a:r>
              <a:rPr lang="pl-PL" sz="1200" kern="1200" baseline="0" dirty="0" smtClean="0">
                <a:solidFill>
                  <a:schemeClr val="tx1"/>
                </a:solidFill>
                <a:effectLst/>
                <a:latin typeface="+mn-lt"/>
                <a:ea typeface="+mn-ea"/>
                <a:cs typeface="+mn-cs"/>
              </a:rPr>
              <a:t>układu odpornościowego i wzmacniają odporność.</a:t>
            </a:r>
          </a:p>
          <a:p>
            <a:pPr>
              <a:buFont typeface="Arial" pitchFamily="34" charset="0"/>
              <a:buChar char="•"/>
            </a:pPr>
            <a:r>
              <a:rPr lang="pl-PL" sz="1200" kern="1200" baseline="0" dirty="0" smtClean="0">
                <a:solidFill>
                  <a:schemeClr val="tx1"/>
                </a:solidFill>
                <a:effectLst/>
                <a:latin typeface="+mn-lt"/>
                <a:ea typeface="+mn-ea"/>
                <a:cs typeface="+mn-cs"/>
              </a:rPr>
              <a:t> Białka wchodzą do składu szczególnych enzymów, przyspieszających pewne ważne reakcje biochemiczne, odbywające się w organizmie. Niedobór białka będzie skutkować spowolnieniem metabolizmu. Natomiast spowolniony metabolizm obowiązkowo skutkuje nadwagą. Właśnie dlatego produkty białkowe znajdują się w składzie </a:t>
            </a:r>
            <a:r>
              <a:rPr lang="pl-PL" sz="1200" kern="1200" baseline="0" dirty="0" smtClean="0">
                <a:solidFill>
                  <a:schemeClr val="tx1"/>
                </a:solidFill>
                <a:effectLst/>
                <a:latin typeface="+mn-lt"/>
                <a:ea typeface="+mn-ea"/>
                <a:cs typeface="+mn-cs"/>
              </a:rPr>
              <a:t>jadłospisów różnorodnych </a:t>
            </a:r>
            <a:r>
              <a:rPr lang="pl-PL" sz="1200" kern="1200" baseline="0" dirty="0" smtClean="0">
                <a:solidFill>
                  <a:schemeClr val="tx1"/>
                </a:solidFill>
                <a:effectLst/>
                <a:latin typeface="+mn-lt"/>
                <a:ea typeface="+mn-ea"/>
                <a:cs typeface="+mn-cs"/>
              </a:rPr>
              <a:t>diet odchudzających. </a:t>
            </a:r>
          </a:p>
          <a:p>
            <a:pPr>
              <a:buFont typeface="Arial" pitchFamily="34" charset="0"/>
              <a:buChar char="•"/>
            </a:pPr>
            <a:r>
              <a:rPr lang="pl-PL" sz="1200" kern="1200" baseline="0" dirty="0" smtClean="0">
                <a:solidFill>
                  <a:schemeClr val="tx1"/>
                </a:solidFill>
                <a:effectLst/>
                <a:latin typeface="+mn-lt"/>
                <a:ea typeface="+mn-ea"/>
                <a:cs typeface="+mn-cs"/>
              </a:rPr>
              <a:t> Białko przedłuża proces </a:t>
            </a:r>
            <a:r>
              <a:rPr lang="pl-PL" sz="1200" kern="1200" baseline="0" dirty="0" smtClean="0">
                <a:solidFill>
                  <a:schemeClr val="tx1"/>
                </a:solidFill>
                <a:effectLst/>
                <a:latin typeface="+mn-lt"/>
                <a:ea typeface="+mn-ea"/>
                <a:cs typeface="+mn-cs"/>
              </a:rPr>
              <a:t>przyswajania </a:t>
            </a:r>
            <a:r>
              <a:rPr lang="pl-PL" sz="1200" kern="1200" baseline="0" dirty="0" smtClean="0">
                <a:solidFill>
                  <a:schemeClr val="tx1"/>
                </a:solidFill>
                <a:effectLst/>
                <a:latin typeface="+mn-lt"/>
                <a:ea typeface="+mn-ea"/>
                <a:cs typeface="+mn-cs"/>
              </a:rPr>
              <a:t>węglowodanów. Obniża to łączny indeks </a:t>
            </a:r>
            <a:r>
              <a:rPr lang="pl-PL" sz="1200" kern="1200" baseline="0" dirty="0" err="1" smtClean="0">
                <a:solidFill>
                  <a:schemeClr val="tx1"/>
                </a:solidFill>
                <a:effectLst/>
                <a:latin typeface="+mn-lt"/>
                <a:ea typeface="+mn-ea"/>
                <a:cs typeface="+mn-cs"/>
              </a:rPr>
              <a:t>glikemiczny</a:t>
            </a:r>
            <a:r>
              <a:rPr lang="pl-PL" sz="1200" kern="1200" baseline="0" dirty="0" smtClean="0">
                <a:solidFill>
                  <a:schemeClr val="tx1"/>
                </a:solidFill>
                <a:effectLst/>
                <a:latin typeface="+mn-lt"/>
                <a:ea typeface="+mn-ea"/>
                <a:cs typeface="+mn-cs"/>
              </a:rPr>
              <a:t> spożywanego jedzenia i pozwala na utrzymanie wystarczającego poziomu cukru we krwi przez dłuższy czas bez skoków insuliny. To natomiast daje możliwość efektywnie i bez problemu zwalczać uczucie głodu i kontrolować swoją wagę.</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p>
          <a:p>
            <a:pPr marL="0" indent="0">
              <a:buFont typeface="Arial" panose="020B0604020202020204" pitchFamily="34" charset="0"/>
              <a:buNone/>
            </a:pPr>
            <a:r>
              <a:rPr lang="pl-PL" sz="1200" kern="1200" dirty="0" smtClean="0">
                <a:solidFill>
                  <a:schemeClr val="tx1"/>
                </a:solidFill>
                <a:effectLst/>
                <a:latin typeface="+mn-lt"/>
                <a:ea typeface="+mn-ea"/>
                <a:cs typeface="+mn-cs"/>
              </a:rPr>
              <a:t>Białko</a:t>
            </a:r>
            <a:r>
              <a:rPr lang="pl-PL" sz="1200" kern="1200" baseline="0" dirty="0" smtClean="0">
                <a:solidFill>
                  <a:schemeClr val="tx1"/>
                </a:solidFill>
                <a:effectLst/>
                <a:latin typeface="+mn-lt"/>
                <a:ea typeface="+mn-ea"/>
                <a:cs typeface="+mn-cs"/>
              </a:rPr>
              <a:t> mleczne jest jednym z najważniejszych składników żywienia.</a:t>
            </a:r>
          </a:p>
          <a:p>
            <a:pPr marL="0" indent="0">
              <a:buFont typeface="Arial" panose="020B0604020202020204" pitchFamily="34" charset="0"/>
              <a:buNone/>
            </a:pPr>
            <a:r>
              <a:rPr lang="pl-PL" sz="1200" kern="1200" baseline="0" dirty="0" smtClean="0">
                <a:solidFill>
                  <a:schemeClr val="tx1"/>
                </a:solidFill>
                <a:effectLst/>
                <a:latin typeface="+mn-lt"/>
                <a:ea typeface="+mn-ea"/>
                <a:cs typeface="+mn-cs"/>
              </a:rPr>
              <a:t>Białka komórek i tkanek organizmu tworzą się tylko z białek </a:t>
            </a:r>
            <a:r>
              <a:rPr lang="pl-PL" sz="1200" kern="1200" baseline="0" dirty="0" smtClean="0">
                <a:solidFill>
                  <a:schemeClr val="tx1"/>
                </a:solidFill>
                <a:effectLst/>
                <a:latin typeface="+mn-lt"/>
                <a:ea typeface="+mn-ea"/>
                <a:cs typeface="+mn-cs"/>
              </a:rPr>
              <a:t>pochodzących z żywności. </a:t>
            </a:r>
            <a:r>
              <a:rPr lang="pl-PL" sz="1200" kern="1200" baseline="0" dirty="0" smtClean="0">
                <a:solidFill>
                  <a:schemeClr val="tx1"/>
                </a:solidFill>
                <a:effectLst/>
                <a:latin typeface="+mn-lt"/>
                <a:ea typeface="+mn-ea"/>
                <a:cs typeface="+mn-cs"/>
              </a:rPr>
              <a:t>Dla naszego organizmu bardzo ważne jest ciągłe dostarczanie </a:t>
            </a:r>
            <a:r>
              <a:rPr lang="pl-PL" sz="1200" kern="1200" baseline="0" dirty="0" smtClean="0">
                <a:solidFill>
                  <a:schemeClr val="tx1"/>
                </a:solidFill>
                <a:effectLst/>
                <a:latin typeface="+mn-lt"/>
                <a:ea typeface="+mn-ea"/>
                <a:cs typeface="+mn-cs"/>
              </a:rPr>
              <a:t>żywności</a:t>
            </a:r>
            <a:r>
              <a:rPr lang="pl-PL" sz="1200" kern="1200" baseline="0" dirty="0" smtClean="0">
                <a:solidFill>
                  <a:schemeClr val="tx1"/>
                </a:solidFill>
                <a:effectLst/>
                <a:latin typeface="+mn-lt"/>
                <a:ea typeface="+mn-ea"/>
                <a:cs typeface="+mn-cs"/>
              </a:rPr>
              <a:t>, </a:t>
            </a:r>
            <a:r>
              <a:rPr lang="pl-PL" sz="1200" kern="1200" baseline="0" dirty="0" smtClean="0">
                <a:solidFill>
                  <a:schemeClr val="tx1"/>
                </a:solidFill>
                <a:effectLst/>
                <a:latin typeface="+mn-lt"/>
                <a:ea typeface="+mn-ea"/>
                <a:cs typeface="+mn-cs"/>
              </a:rPr>
              <a:t>zawierającej </a:t>
            </a:r>
            <a:r>
              <a:rPr lang="pl-PL" sz="1200" kern="1200" baseline="0" dirty="0" smtClean="0">
                <a:solidFill>
                  <a:schemeClr val="tx1"/>
                </a:solidFill>
                <a:effectLst/>
                <a:latin typeface="+mn-lt"/>
                <a:ea typeface="+mn-ea"/>
                <a:cs typeface="+mn-cs"/>
              </a:rPr>
              <a:t>białko. Zapotrzebowanie na białko jest większe rano, przykładowo, od razu po przebudzeniu, co jest związanie z koniecznością uzupełnienia jego zapasów po wymuszonej przerwie w jedzeniu spowodowanej przez sen. </a:t>
            </a:r>
            <a:r>
              <a:rPr lang="pl-PL" sz="1200" kern="1200" baseline="0" dirty="0" smtClean="0">
                <a:solidFill>
                  <a:schemeClr val="tx1"/>
                </a:solidFill>
                <a:effectLst/>
                <a:latin typeface="+mn-lt"/>
                <a:ea typeface="+mn-ea"/>
                <a:cs typeface="+mn-cs"/>
              </a:rPr>
              <a:t>Ponadto </a:t>
            </a:r>
            <a:r>
              <a:rPr lang="pl-PL" sz="1200" kern="1200" baseline="0" dirty="0" smtClean="0">
                <a:solidFill>
                  <a:schemeClr val="tx1"/>
                </a:solidFill>
                <a:effectLst/>
                <a:latin typeface="+mn-lt"/>
                <a:ea typeface="+mn-ea"/>
                <a:cs typeface="+mn-cs"/>
              </a:rPr>
              <a:t>po wzmożonym wysiłku fizycznym również potrzebujemy jedzenia bogatego w białko. </a:t>
            </a:r>
          </a:p>
          <a:p>
            <a:pPr marL="0" indent="0">
              <a:buFont typeface="Arial" panose="020B0604020202020204" pitchFamily="34" charset="0"/>
              <a:buNone/>
            </a:pPr>
            <a:r>
              <a:rPr lang="pl-PL" sz="1200" b="1" i="1" kern="1200" baseline="0" dirty="0" smtClean="0">
                <a:solidFill>
                  <a:schemeClr val="tx1"/>
                </a:solidFill>
                <a:effectLst/>
                <a:latin typeface="+mn-lt"/>
                <a:ea typeface="+mn-ea"/>
                <a:cs typeface="+mn-cs"/>
              </a:rPr>
              <a:t>Białko mleczne z </a:t>
            </a:r>
            <a:r>
              <a:rPr lang="pl-PL" sz="1200" b="1" i="1" kern="1200" baseline="0" dirty="0" err="1" smtClean="0">
                <a:solidFill>
                  <a:schemeClr val="tx1"/>
                </a:solidFill>
                <a:effectLst/>
                <a:latin typeface="+mn-lt"/>
                <a:ea typeface="+mn-ea"/>
                <a:cs typeface="+mn-cs"/>
              </a:rPr>
              <a:t>shake’ów</a:t>
            </a:r>
            <a:r>
              <a:rPr lang="pl-PL" sz="1200" b="1" i="1" kern="1200" baseline="0" dirty="0" smtClean="0">
                <a:solidFill>
                  <a:schemeClr val="tx1"/>
                </a:solidFill>
                <a:effectLst/>
                <a:latin typeface="+mn-lt"/>
                <a:ea typeface="+mn-ea"/>
                <a:cs typeface="+mn-cs"/>
              </a:rPr>
              <a:t>, </a:t>
            </a:r>
            <a:r>
              <a:rPr lang="pl-PL" sz="1200" b="1" i="1" kern="1200" baseline="0" dirty="0" smtClean="0">
                <a:solidFill>
                  <a:schemeClr val="tx1"/>
                </a:solidFill>
                <a:effectLst/>
                <a:latin typeface="+mn-lt"/>
                <a:ea typeface="+mn-ea"/>
                <a:cs typeface="+mn-cs"/>
              </a:rPr>
              <a:t>sporządzonych </a:t>
            </a:r>
            <a:r>
              <a:rPr lang="pl-PL" sz="1200" b="1" i="1" kern="1200" baseline="0" dirty="0" smtClean="0">
                <a:solidFill>
                  <a:schemeClr val="tx1"/>
                </a:solidFill>
                <a:effectLst/>
                <a:latin typeface="+mn-lt"/>
                <a:ea typeface="+mn-ea"/>
                <a:cs typeface="+mn-cs"/>
              </a:rPr>
              <a:t>ze świeżego odtłuszczonego mleka, zawiera do 93% czystego białka. Spośród wszystkich białek zwierzęcego pochodzenia białko mleczne jest uważane za jedno z najlepszych obok białka jaja.</a:t>
            </a:r>
          </a:p>
          <a:p>
            <a:pPr marL="0" indent="0">
              <a:buFont typeface="Arial" panose="020B0604020202020204" pitchFamily="34" charset="0"/>
              <a:buNone/>
            </a:pPr>
            <a:r>
              <a:rPr lang="pl-PL" sz="1200" kern="1200" dirty="0" smtClean="0">
                <a:solidFill>
                  <a:schemeClr val="tx1"/>
                </a:solidFill>
                <a:effectLst/>
                <a:latin typeface="+mn-lt"/>
                <a:ea typeface="+mn-ea"/>
                <a:cs typeface="+mn-cs"/>
              </a:rPr>
              <a:t>Po pierwsze,</a:t>
            </a:r>
            <a:r>
              <a:rPr lang="pl-PL" sz="1200" kern="1200" baseline="0" dirty="0" smtClean="0">
                <a:solidFill>
                  <a:schemeClr val="tx1"/>
                </a:solidFill>
                <a:effectLst/>
                <a:latin typeface="+mn-lt"/>
                <a:ea typeface="+mn-ea"/>
                <a:cs typeface="+mn-cs"/>
              </a:rPr>
              <a:t> białko mleczne posiada bardzo wysoką wartość spożywczą. Jest ono o wiele lżejsze i lepiej przyswajane przez organizm, niż białka mięsa albo nawet lżejsze białka ryby. </a:t>
            </a:r>
          </a:p>
          <a:p>
            <a:pPr marL="0" indent="0">
              <a:buFont typeface="Arial" panose="020B0604020202020204" pitchFamily="34" charset="0"/>
              <a:buNone/>
            </a:pPr>
            <a:r>
              <a:rPr lang="pl-PL" sz="1200" kern="1200" baseline="0" dirty="0" smtClean="0">
                <a:solidFill>
                  <a:schemeClr val="tx1"/>
                </a:solidFill>
                <a:effectLst/>
                <a:latin typeface="+mn-lt"/>
                <a:ea typeface="+mn-ea"/>
                <a:cs typeface="+mn-cs"/>
              </a:rPr>
              <a:t>Po drugie, w odróżnieniu od białek roślinnych, białko mleczne zawiera wszystkie 10 niezastąpionych (nieprodukowanych przez organizm) aminokwasów w najlepszej proporcji.</a:t>
            </a:r>
            <a:endParaRPr lang="ru-RU" sz="1200" kern="1200" dirty="0" smtClean="0">
              <a:solidFill>
                <a:schemeClr val="tx1"/>
              </a:solidFill>
              <a:effectLst/>
              <a:latin typeface="+mn-lt"/>
              <a:ea typeface="+mn-ea"/>
              <a:cs typeface="+mn-cs"/>
            </a:endParaRPr>
          </a:p>
          <a:p>
            <a:endParaRPr lang="pl-PL"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Koncentrat</a:t>
            </a:r>
            <a:r>
              <a:rPr lang="pl-PL" sz="1200" b="1" kern="1200" baseline="0" dirty="0" smtClean="0">
                <a:solidFill>
                  <a:schemeClr val="tx1"/>
                </a:solidFill>
                <a:effectLst/>
                <a:latin typeface="+mn-lt"/>
                <a:ea typeface="+mn-ea"/>
                <a:cs typeface="+mn-cs"/>
              </a:rPr>
              <a:t> białka serwatkowego </a:t>
            </a:r>
            <a:r>
              <a:rPr lang="pl-PL" sz="1200" kern="1200" baseline="0" dirty="0" smtClean="0">
                <a:solidFill>
                  <a:schemeClr val="tx1"/>
                </a:solidFill>
                <a:effectLst/>
                <a:latin typeface="+mn-lt"/>
                <a:ea typeface="+mn-ea"/>
                <a:cs typeface="+mn-cs"/>
              </a:rPr>
              <a:t>jest kolejnym pożytecznym produktem spożywczym, produkowanym z serwatki mlecznej. </a:t>
            </a:r>
            <a:r>
              <a:rPr lang="pl-PL" sz="1200" b="1" i="1" kern="1200" baseline="0" dirty="0" smtClean="0">
                <a:solidFill>
                  <a:schemeClr val="tx1"/>
                </a:solidFill>
                <a:effectLst/>
                <a:latin typeface="+mn-lt"/>
                <a:ea typeface="+mn-ea"/>
                <a:cs typeface="+mn-cs"/>
              </a:rPr>
              <a:t>Koncentrat białka serwatkowego w </a:t>
            </a:r>
            <a:r>
              <a:rPr lang="pl-PL" sz="1200" b="1" i="1" kern="1200" baseline="0" dirty="0" err="1" smtClean="0">
                <a:solidFill>
                  <a:schemeClr val="tx1"/>
                </a:solidFill>
                <a:effectLst/>
                <a:latin typeface="+mn-lt"/>
                <a:ea typeface="+mn-ea"/>
                <a:cs typeface="+mn-cs"/>
              </a:rPr>
              <a:t>shake’u</a:t>
            </a:r>
            <a:r>
              <a:rPr lang="pl-PL" sz="1200" b="1" i="1" kern="1200" baseline="0" dirty="0" smtClean="0">
                <a:solidFill>
                  <a:schemeClr val="tx1"/>
                </a:solidFill>
                <a:effectLst/>
                <a:latin typeface="+mn-lt"/>
                <a:ea typeface="+mn-ea"/>
                <a:cs typeface="+mn-cs"/>
              </a:rPr>
              <a:t> zawiera do 81% białka. W porównaniu z białkiem pełnowartościowym, białko serwatkowe jest całkowicie przyswajane przez organizm, </a:t>
            </a:r>
            <a:r>
              <a:rPr lang="pl-PL" sz="1200" b="1" i="1" kern="1200" baseline="0" dirty="0" smtClean="0">
                <a:solidFill>
                  <a:schemeClr val="tx1"/>
                </a:solidFill>
                <a:effectLst/>
                <a:latin typeface="+mn-lt"/>
                <a:ea typeface="+mn-ea"/>
                <a:cs typeface="+mn-cs"/>
              </a:rPr>
              <a:t>stając się pożywną podstawą </a:t>
            </a:r>
            <a:r>
              <a:rPr lang="pl-PL" sz="1200" b="1" i="1" kern="1200" baseline="0" dirty="0" smtClean="0">
                <a:solidFill>
                  <a:schemeClr val="tx1"/>
                </a:solidFill>
                <a:effectLst/>
                <a:latin typeface="+mn-lt"/>
                <a:ea typeface="+mn-ea"/>
                <a:cs typeface="+mn-cs"/>
              </a:rPr>
              <a:t>dla mięśni. </a:t>
            </a:r>
            <a:endParaRPr lang="ru-RU" sz="1200" b="1" i="1"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pl-PL" sz="1200" b="0" kern="1200" dirty="0" smtClean="0">
                <a:solidFill>
                  <a:schemeClr val="tx1"/>
                </a:solidFill>
                <a:effectLst/>
                <a:latin typeface="+mn-lt"/>
                <a:ea typeface="+mn-ea"/>
                <a:cs typeface="+mn-cs"/>
              </a:rPr>
              <a:t>Białko serwatkowe „cegiełka</a:t>
            </a:r>
            <a:r>
              <a:rPr lang="pl-PL" sz="1200" b="0" kern="1200" baseline="0" dirty="0" smtClean="0">
                <a:solidFill>
                  <a:schemeClr val="tx1"/>
                </a:solidFill>
                <a:effectLst/>
                <a:latin typeface="+mn-lt"/>
                <a:ea typeface="+mn-ea"/>
                <a:cs typeface="+mn-cs"/>
              </a:rPr>
              <a:t> </a:t>
            </a:r>
            <a:r>
              <a:rPr lang="pl-PL" sz="1200" b="0" kern="1200" baseline="0" dirty="0" smtClean="0">
                <a:solidFill>
                  <a:schemeClr val="tx1"/>
                </a:solidFill>
                <a:effectLst/>
                <a:latin typeface="+mn-lt"/>
                <a:ea typeface="+mn-ea"/>
                <a:cs typeface="+mn-cs"/>
              </a:rPr>
              <a:t>po cegiełce” </a:t>
            </a:r>
            <a:r>
              <a:rPr lang="pl-PL" sz="1200" b="0" kern="1200" baseline="0" dirty="0" smtClean="0">
                <a:solidFill>
                  <a:schemeClr val="tx1"/>
                </a:solidFill>
                <a:effectLst/>
                <a:latin typeface="+mn-lt"/>
                <a:ea typeface="+mn-ea"/>
                <a:cs typeface="+mn-cs"/>
              </a:rPr>
              <a:t>odbudowuje nasze tkanki po urazach, rozciągnięciach wiązadeł i mięśni. Właśnie w czasie po zabiegach operacyjnych mamy szczególne zapotrzebowanie na dobrą porcję prawdziwego łatwo przyswajanego białka. Wiadomo przecież, że nowe włókna mięśniowe nie będą mogły szybko </a:t>
            </a:r>
            <a:r>
              <a:rPr lang="pl-PL" sz="1200" b="0" kern="1200" baseline="0" dirty="0" smtClean="0">
                <a:solidFill>
                  <a:schemeClr val="tx1"/>
                </a:solidFill>
                <a:effectLst/>
                <a:latin typeface="+mn-lt"/>
                <a:ea typeface="+mn-ea"/>
                <a:cs typeface="+mn-cs"/>
              </a:rPr>
              <a:t>utworzyć </a:t>
            </a:r>
            <a:r>
              <a:rPr lang="pl-PL" sz="1200" b="0" kern="1200" baseline="0" dirty="0" smtClean="0">
                <a:solidFill>
                  <a:schemeClr val="tx1"/>
                </a:solidFill>
                <a:effectLst/>
                <a:latin typeface="+mn-lt"/>
                <a:ea typeface="+mn-ea"/>
                <a:cs typeface="+mn-cs"/>
              </a:rPr>
              <a:t>się, jeśli do organizmu nie zostanie dostarczona wystarczająca ilość aminokwasów.</a:t>
            </a:r>
          </a:p>
          <a:p>
            <a:endParaRPr lang="ru-RU" sz="1200" b="0" kern="1200" dirty="0" smtClean="0">
              <a:solidFill>
                <a:schemeClr val="tx1"/>
              </a:solidFill>
              <a:effectLst/>
              <a:latin typeface="+mn-lt"/>
              <a:ea typeface="+mn-ea"/>
              <a:cs typeface="+mn-cs"/>
            </a:endParaRPr>
          </a:p>
          <a:p>
            <a:r>
              <a:rPr lang="pl-PL" sz="1200" b="1" kern="1200" dirty="0" err="1" smtClean="0">
                <a:solidFill>
                  <a:schemeClr val="tx1"/>
                </a:solidFill>
                <a:effectLst/>
                <a:latin typeface="+mn-lt"/>
                <a:ea typeface="+mn-ea"/>
                <a:cs typeface="+mn-cs"/>
              </a:rPr>
              <a:t>Izolat</a:t>
            </a:r>
            <a:r>
              <a:rPr lang="pl-PL" sz="1200" b="1" kern="1200" dirty="0" smtClean="0">
                <a:solidFill>
                  <a:schemeClr val="tx1"/>
                </a:solidFill>
                <a:effectLst/>
                <a:latin typeface="+mn-lt"/>
                <a:ea typeface="+mn-ea"/>
                <a:cs typeface="+mn-cs"/>
              </a:rPr>
              <a:t> białka sojowego, wykorzystywany</a:t>
            </a:r>
            <a:r>
              <a:rPr lang="pl-PL" sz="1200" b="1" kern="1200" baseline="0" dirty="0" smtClean="0">
                <a:solidFill>
                  <a:schemeClr val="tx1"/>
                </a:solidFill>
                <a:effectLst/>
                <a:latin typeface="+mn-lt"/>
                <a:ea typeface="+mn-ea"/>
                <a:cs typeface="+mn-cs"/>
              </a:rPr>
              <a:t> w DDBS, jest łatwo przyswajalnym produktem spożywczym, zawierającym do 90% białka roślinnego. </a:t>
            </a:r>
            <a:r>
              <a:rPr lang="pl-PL" sz="1200" kern="1200" baseline="0" dirty="0" smtClean="0">
                <a:solidFill>
                  <a:schemeClr val="tx1"/>
                </a:solidFill>
                <a:effectLst/>
                <a:latin typeface="+mn-lt"/>
                <a:ea typeface="+mn-ea"/>
                <a:cs typeface="+mn-cs"/>
              </a:rPr>
              <a:t>W procesie produkcji </a:t>
            </a:r>
            <a:r>
              <a:rPr lang="ru-RU"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izolat</a:t>
            </a:r>
            <a:r>
              <a:rPr lang="pl-PL" sz="1200" kern="1200" baseline="0" dirty="0" smtClean="0">
                <a:solidFill>
                  <a:schemeClr val="tx1"/>
                </a:solidFill>
                <a:effectLst/>
                <a:latin typeface="+mn-lt"/>
                <a:ea typeface="+mn-ea"/>
                <a:cs typeface="+mn-cs"/>
              </a:rPr>
              <a:t> sojowy jest poddawany specjalnemu oczyszczaniu, w wyniku którego z jego składu są całkowicie usuwane tłuszcze, węglowodany, </a:t>
            </a:r>
            <a:r>
              <a:rPr lang="pl-PL" sz="1200" kern="1200" baseline="0" dirty="0" err="1" smtClean="0">
                <a:solidFill>
                  <a:schemeClr val="tx1"/>
                </a:solidFill>
                <a:effectLst/>
                <a:latin typeface="+mn-lt"/>
                <a:ea typeface="+mn-ea"/>
                <a:cs typeface="+mn-cs"/>
              </a:rPr>
              <a:t>izoflawony</a:t>
            </a:r>
            <a:r>
              <a:rPr lang="pl-PL" sz="1200" kern="1200" baseline="0" dirty="0" smtClean="0">
                <a:solidFill>
                  <a:schemeClr val="tx1"/>
                </a:solidFill>
                <a:effectLst/>
                <a:latin typeface="+mn-lt"/>
                <a:ea typeface="+mn-ea"/>
                <a:cs typeface="+mn-cs"/>
              </a:rPr>
              <a:t> i inne substancje, zostaje zaś czyste białko sojowe. Dlatego spośród wszystkich białek roślinnych </a:t>
            </a:r>
            <a:r>
              <a:rPr lang="pl-PL" sz="1200" kern="1200" baseline="0" dirty="0" err="1" smtClean="0">
                <a:solidFill>
                  <a:schemeClr val="tx1"/>
                </a:solidFill>
                <a:effectLst/>
                <a:latin typeface="+mn-lt"/>
                <a:ea typeface="+mn-ea"/>
                <a:cs typeface="+mn-cs"/>
              </a:rPr>
              <a:t>izolat</a:t>
            </a:r>
            <a:r>
              <a:rPr lang="pl-PL" sz="1200" kern="1200" baseline="0" dirty="0" smtClean="0">
                <a:solidFill>
                  <a:schemeClr val="tx1"/>
                </a:solidFill>
                <a:effectLst/>
                <a:latin typeface="+mn-lt"/>
                <a:ea typeface="+mn-ea"/>
                <a:cs typeface="+mn-cs"/>
              </a:rPr>
              <a:t> sojowy słusznie jest uważany za najbardziej pożyteczny.</a:t>
            </a:r>
            <a:endParaRPr lang="ru-RU"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Dietetycy zalecają</a:t>
            </a:r>
            <a:r>
              <a:rPr lang="pl-PL" sz="1200" kern="1200" baseline="0" dirty="0" smtClean="0">
                <a:solidFill>
                  <a:schemeClr val="tx1"/>
                </a:solidFill>
                <a:effectLst/>
                <a:latin typeface="+mn-lt"/>
                <a:ea typeface="+mn-ea"/>
                <a:cs typeface="+mn-cs"/>
              </a:rPr>
              <a:t> spożywanie </a:t>
            </a:r>
            <a:r>
              <a:rPr lang="pl-PL" sz="1200" kern="1200" baseline="0" dirty="0" err="1" smtClean="0">
                <a:solidFill>
                  <a:schemeClr val="tx1"/>
                </a:solidFill>
                <a:effectLst/>
                <a:latin typeface="+mn-lt"/>
                <a:ea typeface="+mn-ea"/>
                <a:cs typeface="+mn-cs"/>
              </a:rPr>
              <a:t>izolatu</a:t>
            </a:r>
            <a:r>
              <a:rPr lang="pl-PL" sz="1200" kern="1200" baseline="0" dirty="0" smtClean="0">
                <a:solidFill>
                  <a:schemeClr val="tx1"/>
                </a:solidFill>
                <a:effectLst/>
                <a:latin typeface="+mn-lt"/>
                <a:ea typeface="+mn-ea"/>
                <a:cs typeface="+mn-cs"/>
              </a:rPr>
              <a:t> sojowego przede wszystkim osobom, organizm których ma trudności z przyswajaniem zwykłego białka kazeinowego bądź nie toleruje laktozy. </a:t>
            </a:r>
            <a:endParaRPr lang="pl-PL"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r>
              <a:rPr lang="pl-PL" sz="1200" kern="1200" dirty="0" smtClean="0">
                <a:solidFill>
                  <a:schemeClr val="tx1"/>
                </a:solidFill>
                <a:effectLst/>
                <a:latin typeface="+mn-lt"/>
                <a:ea typeface="+mn-ea"/>
                <a:cs typeface="+mn-cs"/>
              </a:rPr>
              <a:t>Ponadto, </a:t>
            </a:r>
            <a:r>
              <a:rPr lang="pl-PL" sz="1200" kern="1200" dirty="0" err="1" smtClean="0">
                <a:solidFill>
                  <a:schemeClr val="tx1"/>
                </a:solidFill>
                <a:effectLst/>
                <a:latin typeface="+mn-lt"/>
                <a:ea typeface="+mn-ea"/>
                <a:cs typeface="+mn-cs"/>
              </a:rPr>
              <a:t>izolat</a:t>
            </a:r>
            <a:r>
              <a:rPr lang="pl-PL" sz="1200" kern="1200" dirty="0" smtClean="0">
                <a:solidFill>
                  <a:schemeClr val="tx1"/>
                </a:solidFill>
                <a:effectLst/>
                <a:latin typeface="+mn-lt"/>
                <a:ea typeface="+mn-ea"/>
                <a:cs typeface="+mn-cs"/>
              </a:rPr>
              <a:t> sojowy wybierają osoby, aktywnie uprawiające</a:t>
            </a:r>
            <a:r>
              <a:rPr lang="pl-PL" sz="1200" kern="1200" baseline="0" dirty="0" smtClean="0">
                <a:solidFill>
                  <a:schemeClr val="tx1"/>
                </a:solidFill>
                <a:effectLst/>
                <a:latin typeface="+mn-lt"/>
                <a:ea typeface="+mn-ea"/>
                <a:cs typeface="+mn-cs"/>
              </a:rPr>
              <a:t> sport i preferujące zdrowy tryb życia. Dany produkt jest również bardzo pożyteczny dla osób, pragnących pozbawić się nadwagi i rozglądających się za godną alternatywą dla tradycyjnych produktów, zawierających naturalne białko. Białko sojowe spodoba się również wegetarianom jako zamiennik ciężkiego mięsa. </a:t>
            </a:r>
          </a:p>
          <a:p>
            <a:endParaRPr lang="ru-RU" sz="1200" kern="1200" dirty="0" smtClean="0">
              <a:solidFill>
                <a:schemeClr val="tx1"/>
              </a:solidFill>
              <a:effectLst/>
              <a:latin typeface="+mn-lt"/>
              <a:ea typeface="+mn-ea"/>
              <a:cs typeface="+mn-cs"/>
            </a:endParaRPr>
          </a:p>
          <a:p>
            <a:r>
              <a:rPr lang="pl-PL" sz="1200" kern="1200" dirty="0" err="1" smtClean="0">
                <a:solidFill>
                  <a:schemeClr val="tx1"/>
                </a:solidFill>
                <a:effectLst/>
                <a:latin typeface="+mn-lt"/>
                <a:ea typeface="+mn-ea"/>
                <a:cs typeface="+mn-cs"/>
              </a:rPr>
              <a:t>Izolat</a:t>
            </a:r>
            <a:r>
              <a:rPr lang="pl-PL" sz="1200" kern="1200" dirty="0" smtClean="0">
                <a:solidFill>
                  <a:schemeClr val="tx1"/>
                </a:solidFill>
                <a:effectLst/>
                <a:latin typeface="+mn-lt"/>
                <a:ea typeface="+mn-ea"/>
                <a:cs typeface="+mn-cs"/>
              </a:rPr>
              <a:t> sojowy jest bogaty</a:t>
            </a:r>
            <a:r>
              <a:rPr lang="pl-PL" sz="1200" kern="1200" baseline="0" dirty="0" smtClean="0">
                <a:solidFill>
                  <a:schemeClr val="tx1"/>
                </a:solidFill>
                <a:effectLst/>
                <a:latin typeface="+mn-lt"/>
                <a:ea typeface="+mn-ea"/>
                <a:cs typeface="+mn-cs"/>
              </a:rPr>
              <a:t> w wiele zastąpionych i niezastąpionych aminokwasów.</a:t>
            </a:r>
          </a:p>
          <a:p>
            <a:r>
              <a:rPr lang="pl-PL" sz="1200" kern="1200" baseline="0" dirty="0" smtClean="0">
                <a:solidFill>
                  <a:schemeClr val="tx1"/>
                </a:solidFill>
                <a:effectLst/>
                <a:latin typeface="+mn-lt"/>
                <a:ea typeface="+mn-ea"/>
                <a:cs typeface="+mn-cs"/>
              </a:rPr>
              <a:t>Białko sojowe świetnie łączy się z mlecznym. Razem sprzyjają one wartościowemu wzbogaceniu diety osób starszych i osób o słabym zdrowiu, uzupełnieniu niedoborów pełnowartościowego białka i polepszeniu samopoczucia. </a:t>
            </a: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pPr/>
              <a:t>8</a:t>
            </a:fld>
            <a:endParaRPr lang="ru-RU"/>
          </a:p>
        </p:txBody>
      </p:sp>
    </p:spTree>
    <p:extLst>
      <p:ext uri="{BB962C8B-B14F-4D97-AF65-F5344CB8AC3E}">
        <p14:creationId xmlns:p14="http://schemas.microsoft.com/office/powerpoint/2010/main" xmlns="" val="290892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b="0" i="0" u="none" strike="noStrike" kern="1200" baseline="0" dirty="0" smtClean="0">
                <a:solidFill>
                  <a:schemeClr val="tx1"/>
                </a:solidFill>
                <a:latin typeface="+mn-lt"/>
                <a:ea typeface="+mn-ea"/>
                <a:cs typeface="+mn-cs"/>
              </a:rPr>
              <a:t>Do składu koktajlu wchodzi 11 rzetelnie wybranych składników odżywczych (witamin i minerałów). Zadaniem każdego z nich jest dbanie o Twoje zdrowie i piękno. Łącząc się harmonijnie ze sobą pomagają one zachowywać sprężystą i elastyczną skórę, piękne włosy i mocne paznokcie. </a:t>
            </a:r>
          </a:p>
          <a:p>
            <a:pPr marL="0" marR="0" indent="0" algn="l" defTabSz="914400" rtl="0" eaLnBrk="1" fontAlgn="auto" latinLnBrk="0" hangingPunct="1">
              <a:lnSpc>
                <a:spcPct val="100000"/>
              </a:lnSpc>
              <a:spcBef>
                <a:spcPts val="0"/>
              </a:spcBef>
              <a:spcAft>
                <a:spcPts val="0"/>
              </a:spcAft>
              <a:buClrTx/>
              <a:buSzTx/>
              <a:buFontTx/>
              <a:buNone/>
              <a:tabLst/>
              <a:defRPr/>
            </a:pPr>
            <a:endParaRPr lang="pl-PL" sz="1200" b="0" i="0" u="none" strike="noStrike" kern="1200" baseline="0" dirty="0" smtClean="0">
              <a:solidFill>
                <a:schemeClr val="tx1"/>
              </a:solidFill>
              <a:latin typeface="+mn-lt"/>
              <a:ea typeface="+mn-ea"/>
              <a:cs typeface="+mn-cs"/>
            </a:endParaRP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pPr/>
              <a:t>9</a:t>
            </a:fld>
            <a:endParaRPr lang="ru-RU"/>
          </a:p>
        </p:txBody>
      </p:sp>
    </p:spTree>
    <p:extLst>
      <p:ext uri="{BB962C8B-B14F-4D97-AF65-F5344CB8AC3E}">
        <p14:creationId xmlns:p14="http://schemas.microsoft.com/office/powerpoint/2010/main" xmlns="" val="2908924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pPr/>
              <a:t>20.01.2016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pPr/>
              <a:t>‹#›</a:t>
            </a:fld>
            <a:endParaRPr lang="ru-RU"/>
          </a:p>
        </p:txBody>
      </p:sp>
    </p:spTree>
    <p:extLst>
      <p:ext uri="{BB962C8B-B14F-4D97-AF65-F5344CB8AC3E}">
        <p14:creationId xmlns:p14="http://schemas.microsoft.com/office/powerpoint/2010/main" xmlns="" val="2898065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pPr/>
              <a:t>20.01.2016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pPr/>
              <a:t>‹#›</a:t>
            </a:fld>
            <a:endParaRPr lang="ru-RU"/>
          </a:p>
        </p:txBody>
      </p:sp>
    </p:spTree>
    <p:extLst>
      <p:ext uri="{BB962C8B-B14F-4D97-AF65-F5344CB8AC3E}">
        <p14:creationId xmlns:p14="http://schemas.microsoft.com/office/powerpoint/2010/main" xmlns="" val="2458802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pPr/>
              <a:t>20.01.2016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pPr/>
              <a:t>‹#›</a:t>
            </a:fld>
            <a:endParaRPr lang="ru-RU"/>
          </a:p>
        </p:txBody>
      </p:sp>
    </p:spTree>
    <p:extLst>
      <p:ext uri="{BB962C8B-B14F-4D97-AF65-F5344CB8AC3E}">
        <p14:creationId xmlns:p14="http://schemas.microsoft.com/office/powerpoint/2010/main" xmlns="" val="336116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pPr/>
              <a:t>20.01.2016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pPr/>
              <a:t>‹#›</a:t>
            </a:fld>
            <a:endParaRPr lang="ru-RU"/>
          </a:p>
        </p:txBody>
      </p:sp>
    </p:spTree>
    <p:extLst>
      <p:ext uri="{BB962C8B-B14F-4D97-AF65-F5344CB8AC3E}">
        <p14:creationId xmlns:p14="http://schemas.microsoft.com/office/powerpoint/2010/main" xmlns="" val="345705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3CE3005-55A6-4C69-97C4-9D82935C341C}" type="datetimeFigureOut">
              <a:rPr lang="ru-RU" smtClean="0"/>
              <a:pPr/>
              <a:t>20.01.2016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pPr/>
              <a:t>‹#›</a:t>
            </a:fld>
            <a:endParaRPr lang="ru-RU"/>
          </a:p>
        </p:txBody>
      </p:sp>
    </p:spTree>
    <p:extLst>
      <p:ext uri="{BB962C8B-B14F-4D97-AF65-F5344CB8AC3E}">
        <p14:creationId xmlns:p14="http://schemas.microsoft.com/office/powerpoint/2010/main" xmlns="" val="3148541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3CE3005-55A6-4C69-97C4-9D82935C341C}" type="datetimeFigureOut">
              <a:rPr lang="ru-RU" smtClean="0"/>
              <a:pPr/>
              <a:t>20.01.2016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pPr/>
              <a:t>‹#›</a:t>
            </a:fld>
            <a:endParaRPr lang="ru-RU"/>
          </a:p>
        </p:txBody>
      </p:sp>
    </p:spTree>
    <p:extLst>
      <p:ext uri="{BB962C8B-B14F-4D97-AF65-F5344CB8AC3E}">
        <p14:creationId xmlns:p14="http://schemas.microsoft.com/office/powerpoint/2010/main" xmlns="" val="127576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3CE3005-55A6-4C69-97C4-9D82935C341C}" type="datetimeFigureOut">
              <a:rPr lang="ru-RU" smtClean="0"/>
              <a:pPr/>
              <a:t>20.01.2016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92E706-B18D-4A16-B2DE-CD44D1F37F6E}" type="slidenum">
              <a:rPr lang="ru-RU" smtClean="0"/>
              <a:pPr/>
              <a:t>‹#›</a:t>
            </a:fld>
            <a:endParaRPr lang="ru-RU"/>
          </a:p>
        </p:txBody>
      </p:sp>
    </p:spTree>
    <p:extLst>
      <p:ext uri="{BB962C8B-B14F-4D97-AF65-F5344CB8AC3E}">
        <p14:creationId xmlns:p14="http://schemas.microsoft.com/office/powerpoint/2010/main" xmlns="" val="18605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3CE3005-55A6-4C69-97C4-9D82935C341C}" type="datetimeFigureOut">
              <a:rPr lang="ru-RU" smtClean="0"/>
              <a:pPr/>
              <a:t>20.01.2016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92E706-B18D-4A16-B2DE-CD44D1F37F6E}" type="slidenum">
              <a:rPr lang="ru-RU" smtClean="0"/>
              <a:pPr/>
              <a:t>‹#›</a:t>
            </a:fld>
            <a:endParaRPr lang="ru-RU"/>
          </a:p>
        </p:txBody>
      </p:sp>
    </p:spTree>
    <p:extLst>
      <p:ext uri="{BB962C8B-B14F-4D97-AF65-F5344CB8AC3E}">
        <p14:creationId xmlns:p14="http://schemas.microsoft.com/office/powerpoint/2010/main" xmlns="" val="291650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3CE3005-55A6-4C69-97C4-9D82935C341C}" type="datetimeFigureOut">
              <a:rPr lang="ru-RU" smtClean="0"/>
              <a:pPr/>
              <a:t>20.01.2016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92E706-B18D-4A16-B2DE-CD44D1F37F6E}" type="slidenum">
              <a:rPr lang="ru-RU" smtClean="0"/>
              <a:pPr/>
              <a:t>‹#›</a:t>
            </a:fld>
            <a:endParaRPr lang="ru-RU"/>
          </a:p>
        </p:txBody>
      </p:sp>
    </p:spTree>
    <p:extLst>
      <p:ext uri="{BB962C8B-B14F-4D97-AF65-F5344CB8AC3E}">
        <p14:creationId xmlns:p14="http://schemas.microsoft.com/office/powerpoint/2010/main" xmlns="" val="40387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CE3005-55A6-4C69-97C4-9D82935C341C}" type="datetimeFigureOut">
              <a:rPr lang="ru-RU" smtClean="0"/>
              <a:pPr/>
              <a:t>20.01.2016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pPr/>
              <a:t>‹#›</a:t>
            </a:fld>
            <a:endParaRPr lang="ru-RU"/>
          </a:p>
        </p:txBody>
      </p:sp>
    </p:spTree>
    <p:extLst>
      <p:ext uri="{BB962C8B-B14F-4D97-AF65-F5344CB8AC3E}">
        <p14:creationId xmlns:p14="http://schemas.microsoft.com/office/powerpoint/2010/main" xmlns="" val="4210813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CE3005-55A6-4C69-97C4-9D82935C341C}" type="datetimeFigureOut">
              <a:rPr lang="ru-RU" smtClean="0"/>
              <a:pPr/>
              <a:t>20.01.2016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pPr/>
              <a:t>‹#›</a:t>
            </a:fld>
            <a:endParaRPr lang="ru-RU"/>
          </a:p>
        </p:txBody>
      </p:sp>
    </p:spTree>
    <p:extLst>
      <p:ext uri="{BB962C8B-B14F-4D97-AF65-F5344CB8AC3E}">
        <p14:creationId xmlns:p14="http://schemas.microsoft.com/office/powerpoint/2010/main" xmlns="" val="180323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E3005-55A6-4C69-97C4-9D82935C341C}" type="datetimeFigureOut">
              <a:rPr lang="ru-RU" smtClean="0"/>
              <a:pPr/>
              <a:t>20.01.2016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2E706-B18D-4A16-B2DE-CD44D1F37F6E}" type="slidenum">
              <a:rPr lang="ru-RU" smtClean="0"/>
              <a:pPr/>
              <a:t>‹#›</a:t>
            </a:fld>
            <a:endParaRPr lang="ru-RU"/>
          </a:p>
        </p:txBody>
      </p:sp>
    </p:spTree>
    <p:extLst>
      <p:ext uri="{BB962C8B-B14F-4D97-AF65-F5344CB8AC3E}">
        <p14:creationId xmlns:p14="http://schemas.microsoft.com/office/powerpoint/2010/main" xmlns="" val="2109774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media/media1.mp4"/><Relationship Id="rId5" Type="http://schemas.openxmlformats.org/officeDocument/2006/relationships/image" Target="../media/image17.png"/><Relationship Id="rId4" Type="http://schemas.microsoft.com/office/2007/relationships/media" Target="../media/media1.mp4"/></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PPT_COVER.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012" y="-9054"/>
            <a:ext cx="9189719" cy="6858000"/>
          </a:xfrm>
          <a:prstGeom prst="rect">
            <a:avLst/>
          </a:prstGeom>
        </p:spPr>
      </p:pic>
      <p:pic>
        <p:nvPicPr>
          <p:cNvPr id="8" name="Изображение 7"/>
          <p:cNvPicPr>
            <a:picLocks noChangeAspect="1"/>
          </p:cNvPicPr>
          <p:nvPr/>
        </p:nvPicPr>
        <p:blipFill>
          <a:blip r:embed="rId4" cstate="print"/>
          <a:stretch>
            <a:fillRect/>
          </a:stretch>
        </p:blipFill>
        <p:spPr>
          <a:xfrm>
            <a:off x="2627784" y="4931876"/>
            <a:ext cx="3747373" cy="720080"/>
          </a:xfrm>
          <a:prstGeom prst="rect">
            <a:avLst/>
          </a:prstGeom>
        </p:spPr>
      </p:pic>
      <p:sp>
        <p:nvSpPr>
          <p:cNvPr id="9" name="Прямоугольник 8"/>
          <p:cNvSpPr/>
          <p:nvPr/>
        </p:nvSpPr>
        <p:spPr>
          <a:xfrm>
            <a:off x="2699792" y="4901098"/>
            <a:ext cx="3888432" cy="400110"/>
          </a:xfrm>
          <a:prstGeom prst="rect">
            <a:avLst/>
          </a:prstGeom>
        </p:spPr>
        <p:txBody>
          <a:bodyPr wrap="square">
            <a:spAutoFit/>
          </a:bodyPr>
          <a:lstStyle/>
          <a:p>
            <a:pPr algn="ctr"/>
            <a:r>
              <a:rPr lang="pl-PL" sz="2000" dirty="0" smtClean="0">
                <a:solidFill>
                  <a:schemeClr val="bg1"/>
                </a:solidFill>
                <a:latin typeface="Arial"/>
                <a:cs typeface="Arial"/>
              </a:rPr>
              <a:t>KOKTAJLE PROTEINOWE</a:t>
            </a:r>
            <a:endParaRPr lang="ru-RU" sz="2000" dirty="0">
              <a:solidFill>
                <a:schemeClr val="bg1"/>
              </a:solidFill>
              <a:latin typeface="Arial"/>
              <a:cs typeface="Arial"/>
            </a:endParaRPr>
          </a:p>
        </p:txBody>
      </p:sp>
      <p:sp>
        <p:nvSpPr>
          <p:cNvPr id="10" name="Прямоугольник 9"/>
          <p:cNvSpPr/>
          <p:nvPr/>
        </p:nvSpPr>
        <p:spPr>
          <a:xfrm>
            <a:off x="2970228" y="5301208"/>
            <a:ext cx="3093027" cy="400110"/>
          </a:xfrm>
          <a:prstGeom prst="rect">
            <a:avLst/>
          </a:prstGeom>
        </p:spPr>
        <p:txBody>
          <a:bodyPr wrap="none">
            <a:spAutoFit/>
          </a:bodyPr>
          <a:lstStyle/>
          <a:p>
            <a:pPr algn="ctr"/>
            <a:r>
              <a:rPr lang="pl-PL" sz="2000" dirty="0" smtClean="0">
                <a:solidFill>
                  <a:schemeClr val="bg1"/>
                </a:solidFill>
                <a:latin typeface="Arial"/>
                <a:cs typeface="Arial"/>
              </a:rPr>
              <a:t>DLA PIĘKNA I ZDROWIA</a:t>
            </a:r>
            <a:endParaRPr lang="ru-RU" sz="2000" dirty="0">
              <a:solidFill>
                <a:schemeClr val="bg1"/>
              </a:solidFill>
              <a:latin typeface="Arial"/>
              <a:cs typeface="Arial"/>
            </a:endParaRPr>
          </a:p>
        </p:txBody>
      </p:sp>
    </p:spTree>
    <p:extLst>
      <p:ext uri="{BB962C8B-B14F-4D97-AF65-F5344CB8AC3E}">
        <p14:creationId xmlns:p14="http://schemas.microsoft.com/office/powerpoint/2010/main" xmlns="" val="3885667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nutrients.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0505"/>
            <a:ext cx="9203796" cy="6868505"/>
          </a:xfrm>
          <a:prstGeom prst="rect">
            <a:avLst/>
          </a:prstGeom>
        </p:spPr>
      </p:pic>
      <p:sp>
        <p:nvSpPr>
          <p:cNvPr id="5" name="Заголовок 1"/>
          <p:cNvSpPr txBox="1">
            <a:spLocks/>
          </p:cNvSpPr>
          <p:nvPr/>
        </p:nvSpPr>
        <p:spPr>
          <a:xfrm>
            <a:off x="1619672"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65000"/>
                    <a:lumOff val="35000"/>
                  </a:schemeClr>
                </a:solidFill>
                <a:latin typeface="Arial"/>
                <a:cs typeface="Arial"/>
              </a:rPr>
              <a:t>Kwas foliowy</a:t>
            </a:r>
            <a:endParaRPr lang="ru-RU" sz="1600" dirty="0">
              <a:solidFill>
                <a:schemeClr val="tx1">
                  <a:lumMod val="65000"/>
                  <a:lumOff val="35000"/>
                </a:schemeClr>
              </a:solidFill>
              <a:latin typeface="Arial"/>
              <a:cs typeface="Arial"/>
            </a:endParaRPr>
          </a:p>
        </p:txBody>
      </p:sp>
      <p:sp>
        <p:nvSpPr>
          <p:cNvPr id="6" name="Заголовок 1"/>
          <p:cNvSpPr txBox="1">
            <a:spLocks/>
          </p:cNvSpPr>
          <p:nvPr/>
        </p:nvSpPr>
        <p:spPr>
          <a:xfrm>
            <a:off x="4572000"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65000"/>
                    <a:lumOff val="35000"/>
                  </a:schemeClr>
                </a:solidFill>
                <a:latin typeface="Arial"/>
                <a:cs typeface="Arial"/>
              </a:rPr>
              <a:t>Miedź</a:t>
            </a:r>
            <a:endParaRPr lang="ru-RU" sz="1600" dirty="0">
              <a:solidFill>
                <a:schemeClr val="tx1">
                  <a:lumMod val="65000"/>
                  <a:lumOff val="35000"/>
                </a:schemeClr>
              </a:solidFill>
              <a:latin typeface="Arial"/>
              <a:cs typeface="Arial"/>
            </a:endParaRPr>
          </a:p>
        </p:txBody>
      </p:sp>
      <p:sp>
        <p:nvSpPr>
          <p:cNvPr id="7" name="Заголовок 1"/>
          <p:cNvSpPr txBox="1">
            <a:spLocks/>
          </p:cNvSpPr>
          <p:nvPr/>
        </p:nvSpPr>
        <p:spPr>
          <a:xfrm>
            <a:off x="7452320"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65000"/>
                    <a:lumOff val="35000"/>
                  </a:schemeClr>
                </a:solidFill>
                <a:latin typeface="Arial"/>
                <a:cs typeface="Arial"/>
              </a:rPr>
              <a:t>Magnez</a:t>
            </a:r>
            <a:endParaRPr lang="ru-RU" sz="1600" dirty="0">
              <a:solidFill>
                <a:schemeClr val="tx1">
                  <a:lumMod val="65000"/>
                  <a:lumOff val="35000"/>
                </a:schemeClr>
              </a:solidFill>
              <a:latin typeface="Arial"/>
              <a:cs typeface="Arial"/>
            </a:endParaRPr>
          </a:p>
        </p:txBody>
      </p:sp>
      <p:sp>
        <p:nvSpPr>
          <p:cNvPr id="8" name="Заголовок 1"/>
          <p:cNvSpPr txBox="1">
            <a:spLocks/>
          </p:cNvSpPr>
          <p:nvPr/>
        </p:nvSpPr>
        <p:spPr>
          <a:xfrm>
            <a:off x="7452320"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65000"/>
                    <a:lumOff val="35000"/>
                  </a:schemeClr>
                </a:solidFill>
                <a:latin typeface="Arial"/>
                <a:cs typeface="Arial"/>
              </a:rPr>
              <a:t>Witamina </a:t>
            </a:r>
            <a:r>
              <a:rPr lang="ru-RU" sz="1600" dirty="0" smtClean="0">
                <a:solidFill>
                  <a:schemeClr val="tx1">
                    <a:lumMod val="65000"/>
                    <a:lumOff val="35000"/>
                  </a:schemeClr>
                </a:solidFill>
                <a:latin typeface="Arial"/>
                <a:cs typeface="Arial"/>
              </a:rPr>
              <a:t>С</a:t>
            </a:r>
            <a:endParaRPr lang="ru-RU" sz="1600" dirty="0">
              <a:solidFill>
                <a:schemeClr val="tx1">
                  <a:lumMod val="65000"/>
                  <a:lumOff val="35000"/>
                </a:schemeClr>
              </a:solidFill>
              <a:latin typeface="Arial"/>
              <a:cs typeface="Arial"/>
            </a:endParaRPr>
          </a:p>
        </p:txBody>
      </p:sp>
      <p:sp>
        <p:nvSpPr>
          <p:cNvPr id="9" name="Заголовок 1"/>
          <p:cNvSpPr txBox="1">
            <a:spLocks/>
          </p:cNvSpPr>
          <p:nvPr/>
        </p:nvSpPr>
        <p:spPr>
          <a:xfrm>
            <a:off x="7452320" y="4005064"/>
            <a:ext cx="16196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65000"/>
                    <a:lumOff val="35000"/>
                  </a:schemeClr>
                </a:solidFill>
                <a:latin typeface="Arial"/>
                <a:cs typeface="Arial"/>
              </a:rPr>
              <a:t>Witamina </a:t>
            </a:r>
            <a:r>
              <a:rPr lang="ru-RU" sz="1600" dirty="0" smtClean="0">
                <a:solidFill>
                  <a:schemeClr val="tx1">
                    <a:lumMod val="65000"/>
                    <a:lumOff val="35000"/>
                  </a:schemeClr>
                </a:solidFill>
                <a:latin typeface="Arial"/>
                <a:cs typeface="Arial"/>
              </a:rPr>
              <a:t>А</a:t>
            </a:r>
            <a:endParaRPr lang="ru-RU" sz="1600" dirty="0">
              <a:solidFill>
                <a:schemeClr val="tx1">
                  <a:lumMod val="65000"/>
                  <a:lumOff val="35000"/>
                </a:schemeClr>
              </a:solidFill>
              <a:latin typeface="Arial"/>
              <a:cs typeface="Arial"/>
            </a:endParaRPr>
          </a:p>
        </p:txBody>
      </p:sp>
      <p:sp>
        <p:nvSpPr>
          <p:cNvPr id="10" name="Заголовок 1"/>
          <p:cNvSpPr txBox="1">
            <a:spLocks/>
          </p:cNvSpPr>
          <p:nvPr/>
        </p:nvSpPr>
        <p:spPr>
          <a:xfrm>
            <a:off x="1619672"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65000"/>
                    <a:lumOff val="35000"/>
                  </a:schemeClr>
                </a:solidFill>
                <a:latin typeface="Arial"/>
                <a:cs typeface="Arial"/>
              </a:rPr>
              <a:t>Kwas pantotenowy</a:t>
            </a:r>
            <a:endParaRPr lang="ru-RU" sz="1600" dirty="0">
              <a:solidFill>
                <a:schemeClr val="tx1">
                  <a:lumMod val="65000"/>
                  <a:lumOff val="35000"/>
                </a:schemeClr>
              </a:solidFill>
              <a:latin typeface="Arial"/>
              <a:cs typeface="Arial"/>
            </a:endParaRPr>
          </a:p>
        </p:txBody>
      </p:sp>
      <p:sp>
        <p:nvSpPr>
          <p:cNvPr id="11" name="Заголовок 1"/>
          <p:cNvSpPr txBox="1">
            <a:spLocks/>
          </p:cNvSpPr>
          <p:nvPr/>
        </p:nvSpPr>
        <p:spPr>
          <a:xfrm>
            <a:off x="1619672" y="40050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65000"/>
                    <a:lumOff val="35000"/>
                  </a:schemeClr>
                </a:solidFill>
                <a:latin typeface="Arial"/>
                <a:cs typeface="Arial"/>
              </a:rPr>
              <a:t>Niacyna</a:t>
            </a:r>
            <a:endParaRPr lang="ru-RU" sz="1600" dirty="0">
              <a:solidFill>
                <a:schemeClr val="tx1">
                  <a:lumMod val="65000"/>
                  <a:lumOff val="35000"/>
                </a:schemeClr>
              </a:solidFill>
              <a:latin typeface="Arial"/>
              <a:cs typeface="Arial"/>
            </a:endParaRPr>
          </a:p>
        </p:txBody>
      </p:sp>
      <p:sp>
        <p:nvSpPr>
          <p:cNvPr id="12" name="Заголовок 1"/>
          <p:cNvSpPr txBox="1">
            <a:spLocks/>
          </p:cNvSpPr>
          <p:nvPr/>
        </p:nvSpPr>
        <p:spPr>
          <a:xfrm>
            <a:off x="1619672" y="5517232"/>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65000"/>
                    <a:lumOff val="35000"/>
                  </a:schemeClr>
                </a:solidFill>
                <a:latin typeface="Arial"/>
                <a:cs typeface="Arial"/>
              </a:rPr>
              <a:t>Biotyna</a:t>
            </a:r>
            <a:endParaRPr lang="ru-RU" sz="1600" dirty="0">
              <a:solidFill>
                <a:schemeClr val="tx1">
                  <a:lumMod val="65000"/>
                  <a:lumOff val="35000"/>
                </a:schemeClr>
              </a:solidFill>
              <a:latin typeface="Arial"/>
              <a:cs typeface="Arial"/>
            </a:endParaRPr>
          </a:p>
        </p:txBody>
      </p:sp>
      <p:sp>
        <p:nvSpPr>
          <p:cNvPr id="13" name="Заголовок 1"/>
          <p:cNvSpPr txBox="1">
            <a:spLocks/>
          </p:cNvSpPr>
          <p:nvPr/>
        </p:nvSpPr>
        <p:spPr>
          <a:xfrm>
            <a:off x="4572000" y="40050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65000"/>
                    <a:lumOff val="35000"/>
                  </a:schemeClr>
                </a:solidFill>
                <a:latin typeface="Arial"/>
                <a:cs typeface="Arial"/>
              </a:rPr>
              <a:t>Selen</a:t>
            </a:r>
            <a:endParaRPr lang="ru-RU" sz="1600" dirty="0">
              <a:solidFill>
                <a:schemeClr val="tx1">
                  <a:lumMod val="65000"/>
                  <a:lumOff val="35000"/>
                </a:schemeClr>
              </a:solidFill>
              <a:latin typeface="Arial"/>
              <a:cs typeface="Arial"/>
            </a:endParaRPr>
          </a:p>
        </p:txBody>
      </p:sp>
      <p:sp>
        <p:nvSpPr>
          <p:cNvPr id="14" name="Заголовок 1"/>
          <p:cNvSpPr txBox="1">
            <a:spLocks/>
          </p:cNvSpPr>
          <p:nvPr/>
        </p:nvSpPr>
        <p:spPr>
          <a:xfrm>
            <a:off x="4572000"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65000"/>
                    <a:lumOff val="35000"/>
                  </a:schemeClr>
                </a:solidFill>
                <a:latin typeface="Arial"/>
                <a:cs typeface="Arial"/>
              </a:rPr>
              <a:t>Witamina </a:t>
            </a:r>
            <a:r>
              <a:rPr lang="ru-RU" sz="1600" dirty="0" smtClean="0">
                <a:solidFill>
                  <a:schemeClr val="tx1">
                    <a:lumMod val="65000"/>
                    <a:lumOff val="35000"/>
                  </a:schemeClr>
                </a:solidFill>
                <a:latin typeface="Arial"/>
                <a:cs typeface="Arial"/>
              </a:rPr>
              <a:t>Е</a:t>
            </a:r>
            <a:endParaRPr lang="ru-RU" sz="1600" dirty="0">
              <a:solidFill>
                <a:schemeClr val="tx1">
                  <a:lumMod val="65000"/>
                  <a:lumOff val="35000"/>
                </a:schemeClr>
              </a:solidFill>
              <a:latin typeface="Arial"/>
              <a:cs typeface="Arial"/>
            </a:endParaRPr>
          </a:p>
        </p:txBody>
      </p:sp>
      <p:sp>
        <p:nvSpPr>
          <p:cNvPr id="15" name="Заголовок 1"/>
          <p:cNvSpPr txBox="1">
            <a:spLocks/>
          </p:cNvSpPr>
          <p:nvPr/>
        </p:nvSpPr>
        <p:spPr>
          <a:xfrm>
            <a:off x="4572000" y="5517232"/>
            <a:ext cx="237626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65000"/>
                    <a:lumOff val="35000"/>
                  </a:schemeClr>
                </a:solidFill>
                <a:latin typeface="Arial"/>
                <a:cs typeface="Arial"/>
              </a:rPr>
              <a:t>Kwas para-aminobenzoesowy</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xmlns="" val="1383227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Verisol_face.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1"/>
            <a:ext cx="9189719" cy="6858000"/>
          </a:xfrm>
          <a:prstGeom prst="rect">
            <a:avLst/>
          </a:prstGeom>
        </p:spPr>
      </p:pic>
      <p:sp>
        <p:nvSpPr>
          <p:cNvPr id="4" name="Название 2"/>
          <p:cNvSpPr txBox="1">
            <a:spLocks/>
          </p:cNvSpPr>
          <p:nvPr/>
        </p:nvSpPr>
        <p:spPr>
          <a:xfrm>
            <a:off x="5544026" y="1196752"/>
            <a:ext cx="3024336" cy="1512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200" dirty="0" smtClean="0">
                <a:solidFill>
                  <a:schemeClr val="bg1"/>
                </a:solidFill>
                <a:latin typeface="Arial"/>
                <a:cs typeface="Arial"/>
              </a:rPr>
              <a:t>SUPER SKŁADNIK MŁODOŚCI</a:t>
            </a:r>
            <a:endParaRPr lang="ru-RU" sz="3200" dirty="0" smtClean="0">
              <a:solidFill>
                <a:schemeClr val="bg1"/>
              </a:solidFill>
              <a:latin typeface="Arial"/>
              <a:cs typeface="Arial"/>
            </a:endParaRPr>
          </a:p>
        </p:txBody>
      </p:sp>
      <p:sp>
        <p:nvSpPr>
          <p:cNvPr id="5" name="Название 2"/>
          <p:cNvSpPr txBox="1">
            <a:spLocks/>
          </p:cNvSpPr>
          <p:nvPr/>
        </p:nvSpPr>
        <p:spPr>
          <a:xfrm>
            <a:off x="5616034" y="2708920"/>
            <a:ext cx="295232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800" dirty="0" err="1" smtClean="0">
                <a:solidFill>
                  <a:srgbClr val="FCA400"/>
                </a:solidFill>
                <a:latin typeface="Arial"/>
                <a:cs typeface="Arial"/>
              </a:rPr>
              <a:t>Verisol</a:t>
            </a:r>
            <a:endParaRPr lang="ru-RU" sz="2000" dirty="0" smtClean="0">
              <a:solidFill>
                <a:srgbClr val="FCA400"/>
              </a:solidFill>
              <a:latin typeface="Arial"/>
              <a:cs typeface="Arial"/>
            </a:endParaRPr>
          </a:p>
        </p:txBody>
      </p:sp>
      <p:sp>
        <p:nvSpPr>
          <p:cNvPr id="8" name="Прямоугольник 7"/>
          <p:cNvSpPr/>
          <p:nvPr/>
        </p:nvSpPr>
        <p:spPr>
          <a:xfrm>
            <a:off x="8280330" y="2730986"/>
            <a:ext cx="468134" cy="553998"/>
          </a:xfrm>
          <a:prstGeom prst="rect">
            <a:avLst/>
          </a:prstGeom>
        </p:spPr>
        <p:txBody>
          <a:bodyPr wrap="none">
            <a:spAutoFit/>
          </a:bodyPr>
          <a:lstStyle/>
          <a:p>
            <a:r>
              <a:rPr lang="en-US" sz="3000" dirty="0">
                <a:solidFill>
                  <a:srgbClr val="FCA400"/>
                </a:solidFill>
                <a:latin typeface="Arial"/>
                <a:cs typeface="Arial"/>
              </a:rPr>
              <a:t>®</a:t>
            </a:r>
            <a:endParaRPr lang="ru-RU" sz="3000" dirty="0">
              <a:solidFill>
                <a:srgbClr val="FCA400"/>
              </a:solidFill>
              <a:latin typeface="Arial"/>
              <a:cs typeface="Arial"/>
            </a:endParaRPr>
          </a:p>
        </p:txBody>
      </p:sp>
    </p:spTree>
    <p:extLst>
      <p:ext uri="{BB962C8B-B14F-4D97-AF65-F5344CB8AC3E}">
        <p14:creationId xmlns:p14="http://schemas.microsoft.com/office/powerpoint/2010/main" xmlns="" val="3085723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азвание 2"/>
          <p:cNvSpPr>
            <a:spLocks noGrp="1"/>
          </p:cNvSpPr>
          <p:nvPr>
            <p:ph type="title"/>
          </p:nvPr>
        </p:nvSpPr>
        <p:spPr>
          <a:xfrm>
            <a:off x="446856" y="188640"/>
            <a:ext cx="8229600" cy="792088"/>
          </a:xfrm>
        </p:spPr>
        <p:txBody>
          <a:bodyPr>
            <a:noAutofit/>
          </a:bodyPr>
          <a:lstStyle/>
          <a:p>
            <a:r>
              <a:rPr lang="pl-PL" sz="3200" dirty="0" smtClean="0">
                <a:solidFill>
                  <a:schemeClr val="tx1">
                    <a:lumMod val="75000"/>
                    <a:lumOff val="25000"/>
                  </a:schemeClr>
                </a:solidFill>
                <a:latin typeface="Arial"/>
                <a:cs typeface="Arial"/>
              </a:rPr>
              <a:t>Działanie kolagenu na skórę</a:t>
            </a:r>
            <a:endParaRPr lang="ru-RU" sz="3200" dirty="0">
              <a:solidFill>
                <a:schemeClr val="tx1">
                  <a:lumMod val="75000"/>
                  <a:lumOff val="25000"/>
                </a:schemeClr>
              </a:solidFill>
              <a:latin typeface="Arial"/>
              <a:cs typeface="Arial"/>
            </a:endParaRPr>
          </a:p>
        </p:txBody>
      </p:sp>
      <p:pic>
        <p:nvPicPr>
          <p:cNvPr id="3" name="Picture 2"/>
          <p:cNvPicPr>
            <a:picLocks noChangeAspect="1"/>
          </p:cNvPicPr>
          <p:nvPr/>
        </p:nvPicPr>
        <p:blipFill>
          <a:blip r:embed="rId3" cstate="print"/>
          <a:stretch>
            <a:fillRect/>
          </a:stretch>
        </p:blipFill>
        <p:spPr>
          <a:xfrm>
            <a:off x="539552" y="2189707"/>
            <a:ext cx="8136904" cy="3327525"/>
          </a:xfrm>
          <a:prstGeom prst="rect">
            <a:avLst/>
          </a:prstGeom>
        </p:spPr>
      </p:pic>
      <p:sp>
        <p:nvSpPr>
          <p:cNvPr id="6" name="Заголовок 1"/>
          <p:cNvSpPr txBox="1">
            <a:spLocks/>
          </p:cNvSpPr>
          <p:nvPr/>
        </p:nvSpPr>
        <p:spPr>
          <a:xfrm>
            <a:off x="539552" y="5445224"/>
            <a:ext cx="38884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600" dirty="0" smtClean="0">
                <a:solidFill>
                  <a:schemeClr val="tx1">
                    <a:lumMod val="65000"/>
                    <a:lumOff val="35000"/>
                  </a:schemeClr>
                </a:solidFill>
                <a:latin typeface="Arial"/>
                <a:cs typeface="Arial"/>
              </a:rPr>
              <a:t>Przy niedoborze kolagenu</a:t>
            </a:r>
            <a:endParaRPr lang="ru-RU" sz="1600" dirty="0">
              <a:solidFill>
                <a:schemeClr val="tx1">
                  <a:lumMod val="65000"/>
                  <a:lumOff val="35000"/>
                </a:schemeClr>
              </a:solidFill>
              <a:latin typeface="Arial"/>
              <a:cs typeface="Arial"/>
            </a:endParaRPr>
          </a:p>
        </p:txBody>
      </p:sp>
      <p:sp>
        <p:nvSpPr>
          <p:cNvPr id="7" name="Заголовок 1"/>
          <p:cNvSpPr txBox="1">
            <a:spLocks/>
          </p:cNvSpPr>
          <p:nvPr/>
        </p:nvSpPr>
        <p:spPr>
          <a:xfrm>
            <a:off x="539552" y="1700808"/>
            <a:ext cx="38884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smtClean="0">
                <a:solidFill>
                  <a:schemeClr val="tx1">
                    <a:lumMod val="50000"/>
                    <a:lumOff val="50000"/>
                  </a:schemeClr>
                </a:solidFill>
                <a:latin typeface="Arial"/>
                <a:cs typeface="Arial"/>
              </a:rPr>
              <a:t>Przed</a:t>
            </a:r>
            <a:endParaRPr lang="ru-RU" sz="2000" dirty="0">
              <a:solidFill>
                <a:schemeClr val="tx1">
                  <a:lumMod val="50000"/>
                  <a:lumOff val="50000"/>
                </a:schemeClr>
              </a:solidFill>
              <a:latin typeface="Arial"/>
              <a:cs typeface="Arial"/>
            </a:endParaRPr>
          </a:p>
        </p:txBody>
      </p:sp>
      <p:sp>
        <p:nvSpPr>
          <p:cNvPr id="8" name="Заголовок 1"/>
          <p:cNvSpPr txBox="1">
            <a:spLocks/>
          </p:cNvSpPr>
          <p:nvPr/>
        </p:nvSpPr>
        <p:spPr>
          <a:xfrm>
            <a:off x="4788024" y="1700808"/>
            <a:ext cx="381642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smtClean="0">
                <a:solidFill>
                  <a:schemeClr val="tx1">
                    <a:lumMod val="50000"/>
                    <a:lumOff val="50000"/>
                  </a:schemeClr>
                </a:solidFill>
                <a:latin typeface="Arial"/>
                <a:cs typeface="Arial"/>
              </a:rPr>
              <a:t>Po</a:t>
            </a:r>
            <a:endParaRPr lang="ru-RU" sz="2000" dirty="0">
              <a:solidFill>
                <a:schemeClr val="tx1">
                  <a:lumMod val="50000"/>
                  <a:lumOff val="50000"/>
                </a:schemeClr>
              </a:solidFill>
              <a:latin typeface="Arial"/>
              <a:cs typeface="Arial"/>
            </a:endParaRPr>
          </a:p>
        </p:txBody>
      </p:sp>
      <p:sp>
        <p:nvSpPr>
          <p:cNvPr id="9" name="Заголовок 1"/>
          <p:cNvSpPr txBox="1">
            <a:spLocks/>
          </p:cNvSpPr>
          <p:nvPr/>
        </p:nvSpPr>
        <p:spPr>
          <a:xfrm>
            <a:off x="4716016" y="5445224"/>
            <a:ext cx="396044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600" dirty="0" smtClean="0">
                <a:solidFill>
                  <a:schemeClr val="tx1">
                    <a:lumMod val="65000"/>
                    <a:lumOff val="35000"/>
                  </a:schemeClr>
                </a:solidFill>
                <a:latin typeface="Arial"/>
                <a:cs typeface="Arial"/>
              </a:rPr>
              <a:t>Przy zwiększeniu zawartości kolagenu</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xmlns="" val="1607867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ERISOL® – true beauty comes from within. Gelita - The world.mp4">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67544" y="1123628"/>
            <a:ext cx="8301459" cy="4681636"/>
          </a:xfrm>
          <a:prstGeom prst="rect">
            <a:avLst/>
          </a:prstGeom>
        </p:spPr>
      </p:pic>
    </p:spTree>
    <p:extLst>
      <p:ext uri="{BB962C8B-B14F-4D97-AF65-F5344CB8AC3E}">
        <p14:creationId xmlns:p14="http://schemas.microsoft.com/office/powerpoint/2010/main" xmlns="" val="2774976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Image_02 3.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3108"/>
            <a:ext cx="9144000" cy="6823881"/>
          </a:xfrm>
          <a:prstGeom prst="rect">
            <a:avLst/>
          </a:prstGeom>
        </p:spPr>
      </p:pic>
      <p:pic>
        <p:nvPicPr>
          <p:cNvPr id="10" name="Изображение 9"/>
          <p:cNvPicPr>
            <a:picLocks noChangeAspect="1"/>
          </p:cNvPicPr>
          <p:nvPr/>
        </p:nvPicPr>
        <p:blipFill>
          <a:blip r:embed="rId4" cstate="print"/>
          <a:stretch>
            <a:fillRect/>
          </a:stretch>
        </p:blipFill>
        <p:spPr>
          <a:xfrm>
            <a:off x="-36512" y="620687"/>
            <a:ext cx="2880320" cy="792089"/>
          </a:xfrm>
          <a:prstGeom prst="rect">
            <a:avLst/>
          </a:prstGeom>
        </p:spPr>
      </p:pic>
      <p:sp>
        <p:nvSpPr>
          <p:cNvPr id="11" name="Название 2"/>
          <p:cNvSpPr txBox="1">
            <a:spLocks/>
          </p:cNvSpPr>
          <p:nvPr/>
        </p:nvSpPr>
        <p:spPr>
          <a:xfrm>
            <a:off x="107504" y="620688"/>
            <a:ext cx="2627784"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dirty="0" smtClean="0">
                <a:solidFill>
                  <a:srgbClr val="FFFFFF"/>
                </a:solidFill>
                <a:latin typeface="Arial"/>
                <a:cs typeface="Arial"/>
              </a:rPr>
              <a:t>SMACZNIE</a:t>
            </a:r>
            <a:endParaRPr lang="ru-RU" sz="3500" dirty="0">
              <a:solidFill>
                <a:srgbClr val="FFFFFF"/>
              </a:solidFill>
              <a:latin typeface="Arial"/>
              <a:cs typeface="Arial"/>
            </a:endParaRPr>
          </a:p>
        </p:txBody>
      </p:sp>
      <p:sp>
        <p:nvSpPr>
          <p:cNvPr id="9" name="Заголовок 1"/>
          <p:cNvSpPr txBox="1">
            <a:spLocks/>
          </p:cNvSpPr>
          <p:nvPr/>
        </p:nvSpPr>
        <p:spPr>
          <a:xfrm>
            <a:off x="899592" y="3068960"/>
            <a:ext cx="338437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300" dirty="0" smtClean="0">
                <a:solidFill>
                  <a:schemeClr val="tx1">
                    <a:lumMod val="65000"/>
                    <a:lumOff val="35000"/>
                  </a:schemeClr>
                </a:solidFill>
                <a:latin typeface="Arial"/>
                <a:cs typeface="Arial"/>
              </a:rPr>
              <a:t>Delikatny i puszysty smak z dzieciństwa</a:t>
            </a:r>
            <a:endParaRPr lang="ru-RU" sz="2300" dirty="0">
              <a:solidFill>
                <a:schemeClr val="tx1">
                  <a:lumMod val="65000"/>
                  <a:lumOff val="35000"/>
                </a:schemeClr>
              </a:solidFill>
              <a:latin typeface="Arial"/>
              <a:cs typeface="Arial"/>
            </a:endParaRPr>
          </a:p>
        </p:txBody>
      </p:sp>
      <p:pic>
        <p:nvPicPr>
          <p:cNvPr id="13" name="Изображение 12"/>
          <p:cNvPicPr>
            <a:picLocks noChangeAspect="1"/>
          </p:cNvPicPr>
          <p:nvPr/>
        </p:nvPicPr>
        <p:blipFill>
          <a:blip r:embed="rId5" cstate="print"/>
          <a:stretch>
            <a:fillRect/>
          </a:stretch>
        </p:blipFill>
        <p:spPr>
          <a:xfrm>
            <a:off x="467544" y="3068960"/>
            <a:ext cx="325760" cy="325760"/>
          </a:xfrm>
          <a:prstGeom prst="rect">
            <a:avLst/>
          </a:prstGeom>
        </p:spPr>
      </p:pic>
    </p:spTree>
    <p:extLst>
      <p:ext uri="{BB962C8B-B14F-4D97-AF65-F5344CB8AC3E}">
        <p14:creationId xmlns:p14="http://schemas.microsoft.com/office/powerpoint/2010/main" xmlns="" val="939006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Изображение 5" descr="Image_0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512" y="1"/>
            <a:ext cx="9189719" cy="6858000"/>
          </a:xfrm>
          <a:prstGeom prst="rect">
            <a:avLst/>
          </a:prstGeom>
        </p:spPr>
      </p:pic>
      <p:sp>
        <p:nvSpPr>
          <p:cNvPr id="7" name="Название 2"/>
          <p:cNvSpPr>
            <a:spLocks noGrp="1"/>
          </p:cNvSpPr>
          <p:nvPr>
            <p:ph type="title"/>
          </p:nvPr>
        </p:nvSpPr>
        <p:spPr>
          <a:xfrm>
            <a:off x="467544" y="2862064"/>
            <a:ext cx="8229600" cy="1143000"/>
          </a:xfrm>
        </p:spPr>
        <p:txBody>
          <a:bodyPr>
            <a:noAutofit/>
          </a:bodyPr>
          <a:lstStyle/>
          <a:p>
            <a:r>
              <a:rPr lang="pl-PL" sz="4000" dirty="0" err="1" smtClean="0">
                <a:solidFill>
                  <a:srgbClr val="DC1F59"/>
                </a:solidFill>
                <a:latin typeface="Arial"/>
                <a:cs typeface="Arial"/>
              </a:rPr>
              <a:t>erytrytol</a:t>
            </a:r>
            <a:r>
              <a:rPr lang="pl-PL" sz="4000" dirty="0" smtClean="0">
                <a:solidFill>
                  <a:srgbClr val="DC1F59"/>
                </a:solidFill>
                <a:latin typeface="Arial"/>
                <a:cs typeface="Arial"/>
              </a:rPr>
              <a:t> </a:t>
            </a:r>
            <a:r>
              <a:rPr lang="ru-RU" sz="4000" dirty="0" smtClean="0">
                <a:solidFill>
                  <a:srgbClr val="DC1F59"/>
                </a:solidFill>
                <a:latin typeface="Arial"/>
                <a:cs typeface="Arial"/>
              </a:rPr>
              <a:t>и </a:t>
            </a:r>
            <a:r>
              <a:rPr lang="pl-PL" sz="4000" dirty="0" err="1" smtClean="0">
                <a:solidFill>
                  <a:srgbClr val="DC1F59"/>
                </a:solidFill>
                <a:latin typeface="Arial"/>
                <a:cs typeface="Arial"/>
              </a:rPr>
              <a:t>stewiozyd</a:t>
            </a:r>
            <a:endParaRPr lang="ru-RU" sz="4000" dirty="0">
              <a:solidFill>
                <a:srgbClr val="DC1F59"/>
              </a:solidFill>
              <a:latin typeface="Arial"/>
              <a:cs typeface="Arial"/>
            </a:endParaRPr>
          </a:p>
        </p:txBody>
      </p:sp>
      <p:sp>
        <p:nvSpPr>
          <p:cNvPr id="8" name="Название 2"/>
          <p:cNvSpPr txBox="1">
            <a:spLocks/>
          </p:cNvSpPr>
          <p:nvPr/>
        </p:nvSpPr>
        <p:spPr>
          <a:xfrm>
            <a:off x="899592" y="2358008"/>
            <a:ext cx="73448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dirty="0" smtClean="0">
                <a:solidFill>
                  <a:schemeClr val="tx1">
                    <a:lumMod val="75000"/>
                    <a:lumOff val="25000"/>
                  </a:schemeClr>
                </a:solidFill>
                <a:latin typeface="Arial"/>
                <a:cs typeface="Arial"/>
              </a:rPr>
              <a:t>Naturalne substancje słodzące</a:t>
            </a:r>
            <a:endParaRPr lang="ru-RU" sz="35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xmlns="" val="3850472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shake_bootle.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1"/>
            <a:ext cx="9162289" cy="6858000"/>
          </a:xfrm>
          <a:prstGeom prst="rect">
            <a:avLst/>
          </a:prstGeom>
        </p:spPr>
      </p:pic>
      <p:pic>
        <p:nvPicPr>
          <p:cNvPr id="8" name="Изображение 7"/>
          <p:cNvPicPr>
            <a:picLocks noChangeAspect="1"/>
          </p:cNvPicPr>
          <p:nvPr/>
        </p:nvPicPr>
        <p:blipFill>
          <a:blip r:embed="rId4" cstate="print"/>
          <a:stretch>
            <a:fillRect/>
          </a:stretch>
        </p:blipFill>
        <p:spPr>
          <a:xfrm>
            <a:off x="-36512" y="764704"/>
            <a:ext cx="2808312" cy="792088"/>
          </a:xfrm>
          <a:prstGeom prst="rect">
            <a:avLst/>
          </a:prstGeom>
        </p:spPr>
      </p:pic>
      <p:sp>
        <p:nvSpPr>
          <p:cNvPr id="9" name="Название 2"/>
          <p:cNvSpPr txBox="1">
            <a:spLocks/>
          </p:cNvSpPr>
          <p:nvPr/>
        </p:nvSpPr>
        <p:spPr>
          <a:xfrm>
            <a:off x="107504" y="764704"/>
            <a:ext cx="2627784" cy="792088"/>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dirty="0" smtClean="0">
                <a:solidFill>
                  <a:srgbClr val="FFFFFF"/>
                </a:solidFill>
                <a:latin typeface="Arial"/>
                <a:cs typeface="Arial"/>
              </a:rPr>
              <a:t>WYGODNIE</a:t>
            </a:r>
            <a:endParaRPr lang="ru-RU" sz="3500" dirty="0">
              <a:solidFill>
                <a:srgbClr val="FFFFFF"/>
              </a:solidFill>
              <a:latin typeface="Arial"/>
              <a:cs typeface="Arial"/>
            </a:endParaRPr>
          </a:p>
        </p:txBody>
      </p:sp>
      <p:sp>
        <p:nvSpPr>
          <p:cNvPr id="5" name="Заголовок 1"/>
          <p:cNvSpPr txBox="1">
            <a:spLocks/>
          </p:cNvSpPr>
          <p:nvPr/>
        </p:nvSpPr>
        <p:spPr>
          <a:xfrm>
            <a:off x="899592" y="2564904"/>
            <a:ext cx="33843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300" dirty="0" smtClean="0">
                <a:solidFill>
                  <a:schemeClr val="tx1">
                    <a:lumMod val="65000"/>
                    <a:lumOff val="35000"/>
                  </a:schemeClr>
                </a:solidFill>
                <a:latin typeface="Arial"/>
                <a:cs typeface="Arial"/>
              </a:rPr>
              <a:t>Przyrządzenie zajmie tylko 2 minuty</a:t>
            </a:r>
            <a:endParaRPr lang="ru-RU" sz="2300" dirty="0">
              <a:solidFill>
                <a:schemeClr val="tx1">
                  <a:lumMod val="65000"/>
                  <a:lumOff val="35000"/>
                </a:schemeClr>
              </a:solidFill>
              <a:latin typeface="Arial"/>
              <a:cs typeface="Arial"/>
            </a:endParaRPr>
          </a:p>
        </p:txBody>
      </p:sp>
      <p:pic>
        <p:nvPicPr>
          <p:cNvPr id="10" name="Изображение 9"/>
          <p:cNvPicPr>
            <a:picLocks noChangeAspect="1"/>
          </p:cNvPicPr>
          <p:nvPr/>
        </p:nvPicPr>
        <p:blipFill>
          <a:blip r:embed="rId5" cstate="print"/>
          <a:stretch>
            <a:fillRect/>
          </a:stretch>
        </p:blipFill>
        <p:spPr>
          <a:xfrm>
            <a:off x="467544" y="2636912"/>
            <a:ext cx="325760" cy="325760"/>
          </a:xfrm>
          <a:prstGeom prst="rect">
            <a:avLst/>
          </a:prstGeom>
        </p:spPr>
      </p:pic>
    </p:spTree>
    <p:extLst>
      <p:ext uri="{BB962C8B-B14F-4D97-AF65-F5344CB8AC3E}">
        <p14:creationId xmlns:p14="http://schemas.microsoft.com/office/powerpoint/2010/main" xmlns="" val="116689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Изображение 20" descr="SmartShaker-2.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19" y="0"/>
            <a:ext cx="9189719" cy="6858000"/>
          </a:xfrm>
          <a:prstGeom prst="rect">
            <a:avLst/>
          </a:prstGeom>
        </p:spPr>
      </p:pic>
      <p:sp>
        <p:nvSpPr>
          <p:cNvPr id="7" name="Название 2"/>
          <p:cNvSpPr txBox="1">
            <a:spLocks/>
          </p:cNvSpPr>
          <p:nvPr/>
        </p:nvSpPr>
        <p:spPr>
          <a:xfrm>
            <a:off x="899592" y="260648"/>
            <a:ext cx="73448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dirty="0" err="1" smtClean="0">
                <a:solidFill>
                  <a:schemeClr val="tx1">
                    <a:lumMod val="75000"/>
                    <a:lumOff val="25000"/>
                  </a:schemeClr>
                </a:solidFill>
                <a:latin typeface="Arial"/>
                <a:cs typeface="Arial"/>
              </a:rPr>
              <a:t>Smartshaker</a:t>
            </a:r>
            <a:endParaRPr lang="ru-RU" sz="3500" dirty="0">
              <a:solidFill>
                <a:schemeClr val="tx1">
                  <a:lumMod val="75000"/>
                  <a:lumOff val="25000"/>
                </a:schemeClr>
              </a:solidFill>
              <a:latin typeface="Arial"/>
              <a:cs typeface="Arial"/>
            </a:endParaRPr>
          </a:p>
        </p:txBody>
      </p:sp>
      <p:pic>
        <p:nvPicPr>
          <p:cNvPr id="4" name="Изображение 3"/>
          <p:cNvPicPr>
            <a:picLocks noChangeAspect="1"/>
          </p:cNvPicPr>
          <p:nvPr/>
        </p:nvPicPr>
        <p:blipFill>
          <a:blip r:embed="rId4" cstate="print"/>
          <a:stretch>
            <a:fillRect/>
          </a:stretch>
        </p:blipFill>
        <p:spPr>
          <a:xfrm>
            <a:off x="5004048" y="1844824"/>
            <a:ext cx="432048" cy="432048"/>
          </a:xfrm>
          <a:prstGeom prst="rect">
            <a:avLst/>
          </a:prstGeom>
        </p:spPr>
      </p:pic>
      <p:pic>
        <p:nvPicPr>
          <p:cNvPr id="6" name="Изображение 5"/>
          <p:cNvPicPr>
            <a:picLocks noChangeAspect="1"/>
          </p:cNvPicPr>
          <p:nvPr/>
        </p:nvPicPr>
        <p:blipFill>
          <a:blip r:embed="rId4" cstate="print"/>
          <a:stretch>
            <a:fillRect/>
          </a:stretch>
        </p:blipFill>
        <p:spPr>
          <a:xfrm>
            <a:off x="5004048" y="2996952"/>
            <a:ext cx="432048" cy="432048"/>
          </a:xfrm>
          <a:prstGeom prst="rect">
            <a:avLst/>
          </a:prstGeom>
        </p:spPr>
      </p:pic>
      <p:pic>
        <p:nvPicPr>
          <p:cNvPr id="8" name="Изображение 7"/>
          <p:cNvPicPr>
            <a:picLocks noChangeAspect="1"/>
          </p:cNvPicPr>
          <p:nvPr/>
        </p:nvPicPr>
        <p:blipFill>
          <a:blip r:embed="rId4" cstate="print"/>
          <a:stretch>
            <a:fillRect/>
          </a:stretch>
        </p:blipFill>
        <p:spPr>
          <a:xfrm>
            <a:off x="5004048" y="4077072"/>
            <a:ext cx="432048" cy="432048"/>
          </a:xfrm>
          <a:prstGeom prst="rect">
            <a:avLst/>
          </a:prstGeom>
        </p:spPr>
      </p:pic>
      <p:pic>
        <p:nvPicPr>
          <p:cNvPr id="9" name="Изображение 8"/>
          <p:cNvPicPr>
            <a:picLocks noChangeAspect="1"/>
          </p:cNvPicPr>
          <p:nvPr/>
        </p:nvPicPr>
        <p:blipFill>
          <a:blip r:embed="rId4" cstate="print"/>
          <a:stretch>
            <a:fillRect/>
          </a:stretch>
        </p:blipFill>
        <p:spPr>
          <a:xfrm>
            <a:off x="5004048" y="5229200"/>
            <a:ext cx="432048" cy="432048"/>
          </a:xfrm>
          <a:prstGeom prst="rect">
            <a:avLst/>
          </a:prstGeom>
        </p:spPr>
      </p:pic>
      <p:sp>
        <p:nvSpPr>
          <p:cNvPr id="10" name="Заголовок 1"/>
          <p:cNvSpPr txBox="1">
            <a:spLocks/>
          </p:cNvSpPr>
          <p:nvPr/>
        </p:nvSpPr>
        <p:spPr>
          <a:xfrm>
            <a:off x="5580112" y="1844824"/>
            <a:ext cx="2016224"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75000"/>
                    <a:lumOff val="25000"/>
                  </a:schemeClr>
                </a:solidFill>
                <a:latin typeface="Arial"/>
                <a:cs typeface="Arial"/>
              </a:rPr>
              <a:t>Szczelna pokrywka zakręcana na gwint</a:t>
            </a:r>
            <a:endParaRPr lang="ru-RU" sz="1600" dirty="0">
              <a:solidFill>
                <a:schemeClr val="tx1">
                  <a:lumMod val="75000"/>
                  <a:lumOff val="25000"/>
                </a:schemeClr>
              </a:solidFill>
              <a:latin typeface="Arial"/>
              <a:cs typeface="Arial"/>
            </a:endParaRPr>
          </a:p>
        </p:txBody>
      </p:sp>
      <p:sp>
        <p:nvSpPr>
          <p:cNvPr id="11" name="Заголовок 1"/>
          <p:cNvSpPr txBox="1">
            <a:spLocks/>
          </p:cNvSpPr>
          <p:nvPr/>
        </p:nvSpPr>
        <p:spPr>
          <a:xfrm>
            <a:off x="5580112" y="299695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75000"/>
                    <a:lumOff val="25000"/>
                  </a:schemeClr>
                </a:solidFill>
                <a:latin typeface="Arial"/>
                <a:cs typeface="Arial"/>
              </a:rPr>
              <a:t>Unikalna trzepaczka balonowa ze stali chirurgicznej</a:t>
            </a:r>
            <a:endParaRPr lang="ru-RU" sz="1600" dirty="0">
              <a:solidFill>
                <a:schemeClr val="tx1">
                  <a:lumMod val="75000"/>
                  <a:lumOff val="25000"/>
                </a:schemeClr>
              </a:solidFill>
              <a:latin typeface="Arial"/>
              <a:cs typeface="Arial"/>
            </a:endParaRPr>
          </a:p>
        </p:txBody>
      </p:sp>
      <p:sp>
        <p:nvSpPr>
          <p:cNvPr id="12" name="Заголовок 1"/>
          <p:cNvSpPr txBox="1">
            <a:spLocks/>
          </p:cNvSpPr>
          <p:nvPr/>
        </p:nvSpPr>
        <p:spPr>
          <a:xfrm>
            <a:off x="5652120" y="407707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75000"/>
                    <a:lumOff val="25000"/>
                  </a:schemeClr>
                </a:solidFill>
                <a:latin typeface="Arial"/>
                <a:cs typeface="Arial"/>
              </a:rPr>
              <a:t>Szeroka szyjka dla wygodnego wsypywania składników</a:t>
            </a:r>
            <a:endParaRPr lang="ru-RU" sz="1600" dirty="0">
              <a:solidFill>
                <a:schemeClr val="tx1">
                  <a:lumMod val="75000"/>
                  <a:lumOff val="25000"/>
                </a:schemeClr>
              </a:solidFill>
              <a:latin typeface="Arial"/>
              <a:cs typeface="Arial"/>
            </a:endParaRPr>
          </a:p>
        </p:txBody>
      </p:sp>
      <p:sp>
        <p:nvSpPr>
          <p:cNvPr id="13" name="Заголовок 1"/>
          <p:cNvSpPr txBox="1">
            <a:spLocks/>
          </p:cNvSpPr>
          <p:nvPr/>
        </p:nvSpPr>
        <p:spPr>
          <a:xfrm>
            <a:off x="5688632" y="515719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600" dirty="0" smtClean="0">
                <a:solidFill>
                  <a:schemeClr val="tx1">
                    <a:lumMod val="75000"/>
                    <a:lumOff val="25000"/>
                  </a:schemeClr>
                </a:solidFill>
                <a:latin typeface="Arial"/>
                <a:cs typeface="Arial"/>
              </a:rPr>
              <a:t>Bezpieczny plastik wysokiej jakości nie zawiera </a:t>
            </a:r>
            <a:r>
              <a:rPr lang="pl-PL" sz="1600" dirty="0" err="1" smtClean="0">
                <a:solidFill>
                  <a:schemeClr val="tx1">
                    <a:lumMod val="75000"/>
                    <a:lumOff val="25000"/>
                  </a:schemeClr>
                </a:solidFill>
                <a:latin typeface="Arial"/>
                <a:cs typeface="Arial"/>
              </a:rPr>
              <a:t>Bisfenolu</a:t>
            </a:r>
            <a:r>
              <a:rPr lang="pl-PL" sz="1600" dirty="0" smtClean="0">
                <a:solidFill>
                  <a:schemeClr val="tx1">
                    <a:lumMod val="75000"/>
                    <a:lumOff val="25000"/>
                  </a:schemeClr>
                </a:solidFill>
                <a:latin typeface="Arial"/>
                <a:cs typeface="Arial"/>
              </a:rPr>
              <a:t> A</a:t>
            </a:r>
            <a:endParaRPr lang="ru-RU" sz="1600" dirty="0">
              <a:solidFill>
                <a:schemeClr val="tx1">
                  <a:lumMod val="75000"/>
                  <a:lumOff val="25000"/>
                </a:schemeClr>
              </a:solidFill>
              <a:latin typeface="Arial"/>
              <a:cs typeface="Arial"/>
            </a:endParaRPr>
          </a:p>
        </p:txBody>
      </p:sp>
      <p:sp>
        <p:nvSpPr>
          <p:cNvPr id="14" name="Заголовок 1"/>
          <p:cNvSpPr txBox="1">
            <a:spLocks/>
          </p:cNvSpPr>
          <p:nvPr/>
        </p:nvSpPr>
        <p:spPr>
          <a:xfrm>
            <a:off x="5076056" y="1916832"/>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75000"/>
                    <a:lumOff val="25000"/>
                  </a:schemeClr>
                </a:solidFill>
                <a:latin typeface="Arial"/>
                <a:cs typeface="Arial"/>
              </a:rPr>
              <a:t>1</a:t>
            </a:r>
            <a:endParaRPr lang="ru-RU" sz="1600" dirty="0">
              <a:solidFill>
                <a:schemeClr val="tx1">
                  <a:lumMod val="75000"/>
                  <a:lumOff val="25000"/>
                </a:schemeClr>
              </a:solidFill>
              <a:latin typeface="Arial"/>
              <a:cs typeface="Arial"/>
            </a:endParaRPr>
          </a:p>
        </p:txBody>
      </p:sp>
      <p:sp>
        <p:nvSpPr>
          <p:cNvPr id="15" name="Заголовок 1"/>
          <p:cNvSpPr txBox="1">
            <a:spLocks/>
          </p:cNvSpPr>
          <p:nvPr/>
        </p:nvSpPr>
        <p:spPr>
          <a:xfrm>
            <a:off x="5076056" y="3068960"/>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2</a:t>
            </a:r>
          </a:p>
        </p:txBody>
      </p:sp>
      <p:sp>
        <p:nvSpPr>
          <p:cNvPr id="16" name="Заголовок 1"/>
          <p:cNvSpPr txBox="1">
            <a:spLocks/>
          </p:cNvSpPr>
          <p:nvPr/>
        </p:nvSpPr>
        <p:spPr>
          <a:xfrm>
            <a:off x="5076056" y="4149080"/>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3</a:t>
            </a:r>
          </a:p>
        </p:txBody>
      </p:sp>
      <p:sp>
        <p:nvSpPr>
          <p:cNvPr id="17" name="Заголовок 1"/>
          <p:cNvSpPr txBox="1">
            <a:spLocks/>
          </p:cNvSpPr>
          <p:nvPr/>
        </p:nvSpPr>
        <p:spPr>
          <a:xfrm>
            <a:off x="5076056" y="5301208"/>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4</a:t>
            </a:r>
          </a:p>
        </p:txBody>
      </p:sp>
    </p:spTree>
    <p:extLst>
      <p:ext uri="{BB962C8B-B14F-4D97-AF65-F5344CB8AC3E}">
        <p14:creationId xmlns:p14="http://schemas.microsoft.com/office/powerpoint/2010/main" xmlns="" val="1691006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Image_077.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07566" y="548680"/>
            <a:ext cx="8336434" cy="6125227"/>
          </a:xfrm>
          <a:prstGeom prst="rect">
            <a:avLst/>
          </a:prstGeom>
        </p:spPr>
      </p:pic>
      <p:pic>
        <p:nvPicPr>
          <p:cNvPr id="6" name="Изображение 5"/>
          <p:cNvPicPr>
            <a:picLocks noChangeAspect="1"/>
          </p:cNvPicPr>
          <p:nvPr/>
        </p:nvPicPr>
        <p:blipFill>
          <a:blip r:embed="rId4" cstate="print"/>
          <a:stretch>
            <a:fillRect/>
          </a:stretch>
        </p:blipFill>
        <p:spPr>
          <a:xfrm>
            <a:off x="-36512" y="526217"/>
            <a:ext cx="3168352" cy="792088"/>
          </a:xfrm>
          <a:prstGeom prst="rect">
            <a:avLst/>
          </a:prstGeom>
        </p:spPr>
      </p:pic>
      <p:sp>
        <p:nvSpPr>
          <p:cNvPr id="7" name="Название 2"/>
          <p:cNvSpPr txBox="1">
            <a:spLocks/>
          </p:cNvSpPr>
          <p:nvPr/>
        </p:nvSpPr>
        <p:spPr>
          <a:xfrm>
            <a:off x="288032" y="548680"/>
            <a:ext cx="2627784" cy="76962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dirty="0" smtClean="0">
                <a:solidFill>
                  <a:srgbClr val="FFFFFF"/>
                </a:solidFill>
                <a:latin typeface="Arial"/>
                <a:cs typeface="Arial"/>
              </a:rPr>
              <a:t>PRZYSTĘPNIE</a:t>
            </a:r>
            <a:endParaRPr lang="ru-RU" sz="3500" dirty="0">
              <a:solidFill>
                <a:srgbClr val="FFFFFF"/>
              </a:solidFill>
              <a:latin typeface="Arial"/>
              <a:cs typeface="Arial"/>
            </a:endParaRPr>
          </a:p>
        </p:txBody>
      </p:sp>
      <p:sp>
        <p:nvSpPr>
          <p:cNvPr id="10" name="Заголовок 1"/>
          <p:cNvSpPr txBox="1">
            <a:spLocks/>
          </p:cNvSpPr>
          <p:nvPr/>
        </p:nvSpPr>
        <p:spPr>
          <a:xfrm>
            <a:off x="827584" y="1988840"/>
            <a:ext cx="266429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300" dirty="0" smtClean="0">
                <a:solidFill>
                  <a:schemeClr val="tx1">
                    <a:lumMod val="65000"/>
                    <a:lumOff val="35000"/>
                  </a:schemeClr>
                </a:solidFill>
                <a:latin typeface="Arial"/>
                <a:cs typeface="Arial"/>
              </a:rPr>
              <a:t>1 porcja za jedyne</a:t>
            </a:r>
            <a:endParaRPr lang="ru-RU" sz="2300" dirty="0" smtClean="0">
              <a:solidFill>
                <a:schemeClr val="tx1">
                  <a:lumMod val="65000"/>
                  <a:lumOff val="35000"/>
                </a:schemeClr>
              </a:solidFill>
              <a:latin typeface="Arial"/>
              <a:cs typeface="Arial"/>
            </a:endParaRPr>
          </a:p>
        </p:txBody>
      </p:sp>
      <p:sp>
        <p:nvSpPr>
          <p:cNvPr id="12" name="Заголовок 1"/>
          <p:cNvSpPr txBox="1">
            <a:spLocks/>
          </p:cNvSpPr>
          <p:nvPr/>
        </p:nvSpPr>
        <p:spPr>
          <a:xfrm>
            <a:off x="827584" y="2420888"/>
            <a:ext cx="266429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4000" dirty="0" smtClean="0">
                <a:solidFill>
                  <a:schemeClr val="tx1">
                    <a:lumMod val="65000"/>
                    <a:lumOff val="35000"/>
                  </a:schemeClr>
                </a:solidFill>
                <a:latin typeface="Arial"/>
                <a:cs typeface="Arial"/>
              </a:rPr>
              <a:t>78 </a:t>
            </a:r>
            <a:r>
              <a:rPr lang="pl-PL" sz="4000" dirty="0" smtClean="0">
                <a:solidFill>
                  <a:schemeClr val="tx1">
                    <a:lumMod val="65000"/>
                    <a:lumOff val="35000"/>
                  </a:schemeClr>
                </a:solidFill>
                <a:latin typeface="Arial"/>
                <a:cs typeface="Arial"/>
              </a:rPr>
              <a:t>rubli</a:t>
            </a:r>
            <a:endParaRPr lang="ru-RU" sz="4000" dirty="0">
              <a:solidFill>
                <a:schemeClr val="tx1">
                  <a:lumMod val="65000"/>
                  <a:lumOff val="35000"/>
                </a:schemeClr>
              </a:solidFill>
              <a:latin typeface="Arial"/>
              <a:cs typeface="Arial"/>
            </a:endParaRPr>
          </a:p>
        </p:txBody>
      </p:sp>
      <p:sp>
        <p:nvSpPr>
          <p:cNvPr id="14" name="Заголовок 1"/>
          <p:cNvSpPr txBox="1">
            <a:spLocks/>
          </p:cNvSpPr>
          <p:nvPr/>
        </p:nvSpPr>
        <p:spPr>
          <a:xfrm>
            <a:off x="827584" y="2996952"/>
            <a:ext cx="2592288"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000" dirty="0" smtClean="0">
                <a:solidFill>
                  <a:schemeClr val="tx1">
                    <a:lumMod val="50000"/>
                    <a:lumOff val="50000"/>
                  </a:schemeClr>
                </a:solidFill>
                <a:latin typeface="Arial"/>
                <a:cs typeface="Arial"/>
              </a:rPr>
              <a:t>+ koszt mleka</a:t>
            </a:r>
            <a:endParaRPr lang="ru-RU" sz="2000" dirty="0" smtClean="0">
              <a:solidFill>
                <a:schemeClr val="tx1">
                  <a:lumMod val="50000"/>
                  <a:lumOff val="50000"/>
                </a:schemeClr>
              </a:solidFill>
              <a:latin typeface="Arial"/>
              <a:cs typeface="Arial"/>
            </a:endParaRPr>
          </a:p>
        </p:txBody>
      </p:sp>
      <p:pic>
        <p:nvPicPr>
          <p:cNvPr id="15" name="Изображение 14"/>
          <p:cNvPicPr>
            <a:picLocks noChangeAspect="1"/>
          </p:cNvPicPr>
          <p:nvPr/>
        </p:nvPicPr>
        <p:blipFill>
          <a:blip r:embed="rId5" cstate="print"/>
          <a:stretch>
            <a:fillRect/>
          </a:stretch>
        </p:blipFill>
        <p:spPr>
          <a:xfrm>
            <a:off x="395536" y="2023120"/>
            <a:ext cx="325760" cy="325760"/>
          </a:xfrm>
          <a:prstGeom prst="rect">
            <a:avLst/>
          </a:prstGeom>
        </p:spPr>
      </p:pic>
    </p:spTree>
    <p:extLst>
      <p:ext uri="{BB962C8B-B14F-4D97-AF65-F5344CB8AC3E}">
        <p14:creationId xmlns:p14="http://schemas.microsoft.com/office/powerpoint/2010/main" xmlns="" val="9980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4" descr="Body.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3639"/>
            <a:ext cx="9180512" cy="6871640"/>
          </a:xfrm>
          <a:prstGeom prst="rect">
            <a:avLst/>
          </a:prstGeom>
        </p:spPr>
      </p:pic>
      <p:pic>
        <p:nvPicPr>
          <p:cNvPr id="6" name="Изображение 5"/>
          <p:cNvPicPr>
            <a:picLocks noChangeAspect="1"/>
          </p:cNvPicPr>
          <p:nvPr/>
        </p:nvPicPr>
        <p:blipFill>
          <a:blip r:embed="rId4" cstate="print"/>
          <a:stretch>
            <a:fillRect/>
          </a:stretch>
        </p:blipFill>
        <p:spPr>
          <a:xfrm>
            <a:off x="-36512" y="620688"/>
            <a:ext cx="3888432" cy="1152128"/>
          </a:xfrm>
          <a:prstGeom prst="rect">
            <a:avLst/>
          </a:prstGeom>
        </p:spPr>
      </p:pic>
      <p:sp>
        <p:nvSpPr>
          <p:cNvPr id="7" name="Название 2"/>
          <p:cNvSpPr txBox="1">
            <a:spLocks/>
          </p:cNvSpPr>
          <p:nvPr/>
        </p:nvSpPr>
        <p:spPr>
          <a:xfrm>
            <a:off x="432048" y="643151"/>
            <a:ext cx="3203848" cy="10576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800" dirty="0" smtClean="0">
                <a:solidFill>
                  <a:srgbClr val="FFFFFF"/>
                </a:solidFill>
                <a:latin typeface="Arial"/>
                <a:cs typeface="Arial"/>
              </a:rPr>
              <a:t>MOŻLIWOŚCI ZASTOSOWANIA</a:t>
            </a:r>
            <a:endParaRPr lang="ru-RU" sz="2800" dirty="0">
              <a:solidFill>
                <a:srgbClr val="FFFFFF"/>
              </a:solidFill>
              <a:latin typeface="Arial"/>
              <a:cs typeface="Arial"/>
            </a:endParaRPr>
          </a:p>
        </p:txBody>
      </p:sp>
      <p:sp>
        <p:nvSpPr>
          <p:cNvPr id="9" name="Заголовок 1"/>
          <p:cNvSpPr txBox="1">
            <a:spLocks/>
          </p:cNvSpPr>
          <p:nvPr/>
        </p:nvSpPr>
        <p:spPr>
          <a:xfrm>
            <a:off x="971600" y="2564904"/>
            <a:ext cx="302433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300" dirty="0" smtClean="0">
                <a:solidFill>
                  <a:schemeClr val="tx1">
                    <a:lumMod val="65000"/>
                    <a:lumOff val="35000"/>
                  </a:schemeClr>
                </a:solidFill>
                <a:latin typeface="Arial"/>
                <a:cs typeface="Arial"/>
              </a:rPr>
              <a:t>ODCHUDZAMY SIĘ ŁADNIE</a:t>
            </a:r>
            <a:endParaRPr lang="ru-RU" sz="2300" dirty="0" smtClean="0">
              <a:solidFill>
                <a:schemeClr val="tx1">
                  <a:lumMod val="65000"/>
                  <a:lumOff val="35000"/>
                </a:schemeClr>
              </a:solidFill>
              <a:latin typeface="Arial"/>
              <a:cs typeface="Arial"/>
            </a:endParaRPr>
          </a:p>
        </p:txBody>
      </p:sp>
      <p:pic>
        <p:nvPicPr>
          <p:cNvPr id="11" name="Изображение 10"/>
          <p:cNvPicPr>
            <a:picLocks noChangeAspect="1"/>
          </p:cNvPicPr>
          <p:nvPr/>
        </p:nvPicPr>
        <p:blipFill>
          <a:blip r:embed="rId5" cstate="print"/>
          <a:stretch>
            <a:fillRect/>
          </a:stretch>
        </p:blipFill>
        <p:spPr>
          <a:xfrm>
            <a:off x="539552" y="2599184"/>
            <a:ext cx="325760" cy="325760"/>
          </a:xfrm>
          <a:prstGeom prst="rect">
            <a:avLst/>
          </a:prstGeom>
        </p:spPr>
      </p:pic>
      <p:sp>
        <p:nvSpPr>
          <p:cNvPr id="12" name="Заголовок 1"/>
          <p:cNvSpPr txBox="1">
            <a:spLocks/>
          </p:cNvSpPr>
          <p:nvPr/>
        </p:nvSpPr>
        <p:spPr>
          <a:xfrm>
            <a:off x="971600" y="3068960"/>
            <a:ext cx="403244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800" dirty="0" smtClean="0">
                <a:solidFill>
                  <a:schemeClr val="tx1">
                    <a:lumMod val="65000"/>
                    <a:lumOff val="35000"/>
                  </a:schemeClr>
                </a:solidFill>
                <a:latin typeface="Arial"/>
                <a:cs typeface="Arial"/>
              </a:rPr>
              <a:t>1 lub 2 porcje koktajlu dziennie</a:t>
            </a:r>
            <a:r>
              <a:rPr lang="ru-RU" sz="1800" dirty="0" smtClean="0">
                <a:solidFill>
                  <a:schemeClr val="tx1">
                    <a:lumMod val="65000"/>
                    <a:lumOff val="35000"/>
                  </a:schemeClr>
                </a:solidFill>
                <a:latin typeface="Arial"/>
                <a:cs typeface="Arial"/>
              </a:rPr>
              <a:t>,</a:t>
            </a:r>
            <a:r>
              <a:rPr lang="pl-PL" sz="1800" dirty="0" smtClean="0">
                <a:solidFill>
                  <a:schemeClr val="tx1">
                    <a:lumMod val="65000"/>
                    <a:lumOff val="35000"/>
                  </a:schemeClr>
                </a:solidFill>
                <a:latin typeface="Arial"/>
                <a:cs typeface="Arial"/>
              </a:rPr>
              <a:t> zastępując jeden z posiłków oraz jako przegryzka.</a:t>
            </a:r>
            <a:endParaRPr lang="ru-RU" sz="18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xmlns="" val="949855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864" y="-27384"/>
            <a:ext cx="8229600" cy="1143000"/>
          </a:xfrm>
        </p:spPr>
        <p:txBody>
          <a:bodyPr>
            <a:normAutofit/>
          </a:bodyPr>
          <a:lstStyle/>
          <a:p>
            <a:r>
              <a:rPr lang="pl-PL" sz="3500" dirty="0" smtClean="0">
                <a:solidFill>
                  <a:schemeClr val="tx1">
                    <a:lumMod val="75000"/>
                    <a:lumOff val="25000"/>
                  </a:schemeClr>
                </a:solidFill>
                <a:latin typeface="Arial"/>
                <a:cs typeface="Arial"/>
              </a:rPr>
              <a:t>Świat wokół nas</a:t>
            </a:r>
            <a:endParaRPr lang="ru-RU" sz="3500" dirty="0">
              <a:solidFill>
                <a:schemeClr val="tx1">
                  <a:lumMod val="75000"/>
                  <a:lumOff val="25000"/>
                </a:schemeClr>
              </a:solidFill>
              <a:latin typeface="Arial"/>
              <a:cs typeface="Arial"/>
            </a:endParaRPr>
          </a:p>
        </p:txBody>
      </p:sp>
      <p:pic>
        <p:nvPicPr>
          <p:cNvPr id="6" name="Изображение 7"/>
          <p:cNvPicPr>
            <a:picLocks noChangeAspect="1"/>
          </p:cNvPicPr>
          <p:nvPr/>
        </p:nvPicPr>
        <p:blipFill rotWithShape="1">
          <a:blip r:embed="rId3" cstate="print"/>
          <a:srcRect l="3788" r="63322" b="67923"/>
          <a:stretch/>
        </p:blipFill>
        <p:spPr>
          <a:xfrm>
            <a:off x="251520" y="2204864"/>
            <a:ext cx="3420384" cy="2414373"/>
          </a:xfrm>
          <a:prstGeom prst="rect">
            <a:avLst/>
          </a:prstGeom>
        </p:spPr>
      </p:pic>
      <p:pic>
        <p:nvPicPr>
          <p:cNvPr id="4" name="Изображение 6" descr="Food.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39952" y="2272419"/>
            <a:ext cx="3384376" cy="2431030"/>
          </a:xfrm>
          <a:prstGeom prst="rect">
            <a:avLst/>
          </a:prstGeom>
        </p:spPr>
      </p:pic>
      <p:sp>
        <p:nvSpPr>
          <p:cNvPr id="5" name="Прямоугольник 4"/>
          <p:cNvSpPr/>
          <p:nvPr/>
        </p:nvSpPr>
        <p:spPr>
          <a:xfrm>
            <a:off x="7201206" y="3940314"/>
            <a:ext cx="1979712" cy="784830"/>
          </a:xfrm>
          <a:prstGeom prst="rect">
            <a:avLst/>
          </a:prstGeom>
        </p:spPr>
        <p:txBody>
          <a:bodyPr wrap="square">
            <a:spAutoFit/>
          </a:bodyPr>
          <a:lstStyle/>
          <a:p>
            <a:pPr algn="ctr"/>
            <a:r>
              <a:rPr lang="ru-RU" sz="4500" dirty="0" smtClean="0">
                <a:solidFill>
                  <a:srgbClr val="DC1F59"/>
                </a:solidFill>
              </a:rPr>
              <a:t>30 </a:t>
            </a:r>
            <a:r>
              <a:rPr lang="en-US" sz="4500" dirty="0" smtClean="0">
                <a:solidFill>
                  <a:srgbClr val="DC1F59"/>
                </a:solidFill>
              </a:rPr>
              <a:t>%</a:t>
            </a:r>
            <a:endParaRPr lang="ru-RU" sz="4500" dirty="0">
              <a:solidFill>
                <a:srgbClr val="DC1F59"/>
              </a:solidFill>
            </a:endParaRPr>
          </a:p>
        </p:txBody>
      </p:sp>
      <p:sp>
        <p:nvSpPr>
          <p:cNvPr id="7" name="Прямоугольник 6"/>
          <p:cNvSpPr/>
          <p:nvPr/>
        </p:nvSpPr>
        <p:spPr>
          <a:xfrm>
            <a:off x="7164288" y="2521157"/>
            <a:ext cx="1979712" cy="784830"/>
          </a:xfrm>
          <a:prstGeom prst="rect">
            <a:avLst/>
          </a:prstGeom>
        </p:spPr>
        <p:txBody>
          <a:bodyPr wrap="square">
            <a:spAutoFit/>
          </a:bodyPr>
          <a:lstStyle/>
          <a:p>
            <a:pPr algn="ctr"/>
            <a:r>
              <a:rPr lang="en-US" sz="4500" dirty="0">
                <a:solidFill>
                  <a:srgbClr val="DC1F59"/>
                </a:solidFill>
              </a:rPr>
              <a:t>7</a:t>
            </a:r>
            <a:r>
              <a:rPr lang="ru-RU" sz="4500" dirty="0" smtClean="0">
                <a:solidFill>
                  <a:srgbClr val="DC1F59"/>
                </a:solidFill>
              </a:rPr>
              <a:t>0 </a:t>
            </a:r>
            <a:r>
              <a:rPr lang="en-US" sz="4500" dirty="0" smtClean="0">
                <a:solidFill>
                  <a:srgbClr val="DC1F59"/>
                </a:solidFill>
              </a:rPr>
              <a:t>%</a:t>
            </a:r>
            <a:endParaRPr lang="ru-RU" sz="4500" dirty="0">
              <a:solidFill>
                <a:srgbClr val="DC1F59"/>
              </a:solidFill>
            </a:endParaRPr>
          </a:p>
        </p:txBody>
      </p:sp>
    </p:spTree>
    <p:extLst>
      <p:ext uri="{BB962C8B-B14F-4D97-AF65-F5344CB8AC3E}">
        <p14:creationId xmlns:p14="http://schemas.microsoft.com/office/powerpoint/2010/main" xmlns="" val="3406091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Изображение 12" descr="Sport.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
            <a:ext cx="9244584" cy="6858000"/>
          </a:xfrm>
          <a:prstGeom prst="rect">
            <a:avLst/>
          </a:prstGeom>
        </p:spPr>
      </p:pic>
      <p:sp>
        <p:nvSpPr>
          <p:cNvPr id="9" name="Заголовок 1"/>
          <p:cNvSpPr txBox="1">
            <a:spLocks/>
          </p:cNvSpPr>
          <p:nvPr/>
        </p:nvSpPr>
        <p:spPr>
          <a:xfrm>
            <a:off x="5292080" y="2132856"/>
            <a:ext cx="252028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300" dirty="0" smtClean="0">
                <a:solidFill>
                  <a:schemeClr val="tx1">
                    <a:lumMod val="65000"/>
                    <a:lumOff val="35000"/>
                  </a:schemeClr>
                </a:solidFill>
                <a:latin typeface="Arial"/>
                <a:cs typeface="Arial"/>
              </a:rPr>
              <a:t>RZEŹBIMY CIAŁO</a:t>
            </a:r>
            <a:endParaRPr lang="ru-RU" sz="2300" dirty="0" smtClean="0">
              <a:solidFill>
                <a:schemeClr val="tx1">
                  <a:lumMod val="65000"/>
                  <a:lumOff val="35000"/>
                </a:schemeClr>
              </a:solidFill>
              <a:latin typeface="Arial"/>
              <a:cs typeface="Arial"/>
            </a:endParaRPr>
          </a:p>
        </p:txBody>
      </p:sp>
      <p:pic>
        <p:nvPicPr>
          <p:cNvPr id="11" name="Изображение 10"/>
          <p:cNvPicPr>
            <a:picLocks noChangeAspect="1"/>
          </p:cNvPicPr>
          <p:nvPr/>
        </p:nvPicPr>
        <p:blipFill>
          <a:blip r:embed="rId4" cstate="print"/>
          <a:stretch>
            <a:fillRect/>
          </a:stretch>
        </p:blipFill>
        <p:spPr>
          <a:xfrm>
            <a:off x="4860032" y="2167136"/>
            <a:ext cx="325760" cy="325760"/>
          </a:xfrm>
          <a:prstGeom prst="rect">
            <a:avLst/>
          </a:prstGeom>
        </p:spPr>
      </p:pic>
      <p:sp>
        <p:nvSpPr>
          <p:cNvPr id="12" name="Заголовок 1"/>
          <p:cNvSpPr txBox="1">
            <a:spLocks/>
          </p:cNvSpPr>
          <p:nvPr/>
        </p:nvSpPr>
        <p:spPr>
          <a:xfrm>
            <a:off x="5220072" y="2708920"/>
            <a:ext cx="3851920"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800" dirty="0" smtClean="0">
                <a:solidFill>
                  <a:schemeClr val="tx1">
                    <a:lumMod val="65000"/>
                    <a:lumOff val="35000"/>
                  </a:schemeClr>
                </a:solidFill>
                <a:latin typeface="Arial"/>
                <a:cs typeface="Arial"/>
              </a:rPr>
              <a:t>Jako dodatkowe źródło białka</a:t>
            </a:r>
            <a:r>
              <a:rPr lang="ru-RU" sz="1800" dirty="0" smtClean="0">
                <a:solidFill>
                  <a:schemeClr val="tx1">
                    <a:lumMod val="65000"/>
                    <a:lumOff val="35000"/>
                  </a:schemeClr>
                </a:solidFill>
                <a:latin typeface="Arial"/>
                <a:cs typeface="Arial"/>
              </a:rPr>
              <a:t>. </a:t>
            </a:r>
            <a:r>
              <a:rPr lang="pl-PL" sz="1800" dirty="0" smtClean="0">
                <a:solidFill>
                  <a:schemeClr val="tx1">
                    <a:lumMod val="65000"/>
                    <a:lumOff val="35000"/>
                  </a:schemeClr>
                </a:solidFill>
                <a:latin typeface="Arial"/>
                <a:cs typeface="Arial"/>
              </a:rPr>
              <a:t>Razem z jednym z głównych posiłków.</a:t>
            </a:r>
            <a:endParaRPr lang="ru-RU" sz="1800" dirty="0" smtClean="0">
              <a:solidFill>
                <a:schemeClr val="tx1">
                  <a:lumMod val="65000"/>
                  <a:lumOff val="35000"/>
                </a:schemeClr>
              </a:solidFill>
              <a:latin typeface="Arial"/>
              <a:cs typeface="Arial"/>
            </a:endParaRPr>
          </a:p>
          <a:p>
            <a:pPr algn="l"/>
            <a:endParaRPr lang="ru-RU" sz="1800" dirty="0">
              <a:solidFill>
                <a:schemeClr val="tx1">
                  <a:lumMod val="65000"/>
                  <a:lumOff val="35000"/>
                </a:schemeClr>
              </a:solidFill>
              <a:latin typeface="Arial"/>
              <a:cs typeface="Arial"/>
            </a:endParaRPr>
          </a:p>
          <a:p>
            <a:pPr algn="l"/>
            <a:r>
              <a:rPr lang="ru-RU" sz="1800" dirty="0" smtClean="0">
                <a:solidFill>
                  <a:schemeClr val="tx1">
                    <a:lumMod val="65000"/>
                    <a:lumOff val="35000"/>
                  </a:schemeClr>
                </a:solidFill>
                <a:latin typeface="Arial"/>
                <a:cs typeface="Arial"/>
              </a:rPr>
              <a:t>+ </a:t>
            </a:r>
            <a:r>
              <a:rPr lang="ru-RU" sz="1800" dirty="0" smtClean="0">
                <a:solidFill>
                  <a:schemeClr val="tx1">
                    <a:lumMod val="65000"/>
                    <a:lumOff val="35000"/>
                  </a:schemeClr>
                </a:solidFill>
                <a:latin typeface="Arial"/>
                <a:cs typeface="Arial"/>
              </a:rPr>
              <a:t>20 </a:t>
            </a:r>
            <a:r>
              <a:rPr lang="pl-PL" sz="1800" dirty="0" smtClean="0">
                <a:solidFill>
                  <a:schemeClr val="tx1">
                    <a:lumMod val="65000"/>
                    <a:lumOff val="35000"/>
                  </a:schemeClr>
                </a:solidFill>
                <a:latin typeface="Arial"/>
                <a:cs typeface="Arial"/>
              </a:rPr>
              <a:t>minut przed treningiem</a:t>
            </a:r>
            <a:r>
              <a:rPr lang="ru-RU" sz="1800" dirty="0" smtClean="0">
                <a:solidFill>
                  <a:schemeClr val="tx1">
                    <a:lumMod val="65000"/>
                    <a:lumOff val="35000"/>
                  </a:schemeClr>
                </a:solidFill>
                <a:latin typeface="Arial"/>
                <a:cs typeface="Arial"/>
              </a:rPr>
              <a:t> </a:t>
            </a:r>
            <a:r>
              <a:rPr lang="pl-PL" sz="1800" dirty="0" smtClean="0">
                <a:solidFill>
                  <a:schemeClr val="tx1">
                    <a:lumMod val="65000"/>
                    <a:lumOff val="35000"/>
                  </a:schemeClr>
                </a:solidFill>
                <a:latin typeface="Arial"/>
                <a:cs typeface="Arial"/>
              </a:rPr>
              <a:t>lub w ciągu godziny po nim.</a:t>
            </a:r>
            <a:endParaRPr lang="ru-RU" sz="18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xmlns="" val="5355225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Изображение 11" descr="Active.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6845"/>
            <a:ext cx="9144000" cy="6844311"/>
          </a:xfrm>
          <a:prstGeom prst="rect">
            <a:avLst/>
          </a:prstGeom>
        </p:spPr>
      </p:pic>
      <p:sp>
        <p:nvSpPr>
          <p:cNvPr id="8" name="Заголовок 1"/>
          <p:cNvSpPr txBox="1">
            <a:spLocks/>
          </p:cNvSpPr>
          <p:nvPr/>
        </p:nvSpPr>
        <p:spPr>
          <a:xfrm>
            <a:off x="971600" y="1700808"/>
            <a:ext cx="302433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300" dirty="0" smtClean="0">
                <a:solidFill>
                  <a:schemeClr val="tx1">
                    <a:lumMod val="65000"/>
                    <a:lumOff val="35000"/>
                  </a:schemeClr>
                </a:solidFill>
                <a:latin typeface="Arial"/>
                <a:cs typeface="Arial"/>
              </a:rPr>
              <a:t>ŻYJEMY AKTYWNIE</a:t>
            </a:r>
            <a:endParaRPr lang="ru-RU" sz="2300" dirty="0" smtClean="0">
              <a:solidFill>
                <a:schemeClr val="tx1">
                  <a:lumMod val="65000"/>
                  <a:lumOff val="35000"/>
                </a:schemeClr>
              </a:solidFill>
              <a:latin typeface="Arial"/>
              <a:cs typeface="Arial"/>
            </a:endParaRPr>
          </a:p>
        </p:txBody>
      </p:sp>
      <p:pic>
        <p:nvPicPr>
          <p:cNvPr id="10" name="Изображение 9"/>
          <p:cNvPicPr>
            <a:picLocks noChangeAspect="1"/>
          </p:cNvPicPr>
          <p:nvPr/>
        </p:nvPicPr>
        <p:blipFill>
          <a:blip r:embed="rId4" cstate="print"/>
          <a:stretch>
            <a:fillRect/>
          </a:stretch>
        </p:blipFill>
        <p:spPr>
          <a:xfrm>
            <a:off x="573832" y="1700808"/>
            <a:ext cx="325760" cy="325760"/>
          </a:xfrm>
          <a:prstGeom prst="rect">
            <a:avLst/>
          </a:prstGeom>
        </p:spPr>
      </p:pic>
      <p:sp>
        <p:nvSpPr>
          <p:cNvPr id="11" name="Заголовок 1"/>
          <p:cNvSpPr txBox="1">
            <a:spLocks/>
          </p:cNvSpPr>
          <p:nvPr/>
        </p:nvSpPr>
        <p:spPr>
          <a:xfrm>
            <a:off x="971600" y="2276872"/>
            <a:ext cx="3528392"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1800" dirty="0" smtClean="0">
                <a:solidFill>
                  <a:schemeClr val="tx1">
                    <a:lumMod val="65000"/>
                    <a:lumOff val="35000"/>
                  </a:schemeClr>
                </a:solidFill>
                <a:latin typeface="Arial"/>
                <a:cs typeface="Arial"/>
              </a:rPr>
              <a:t>1 lub 2 porcje koktajlu codziennie</a:t>
            </a:r>
            <a:r>
              <a:rPr lang="ru-RU" sz="1800" dirty="0" smtClean="0">
                <a:solidFill>
                  <a:schemeClr val="tx1">
                    <a:lumMod val="65000"/>
                    <a:lumOff val="35000"/>
                  </a:schemeClr>
                </a:solidFill>
                <a:latin typeface="Arial"/>
                <a:cs typeface="Arial"/>
              </a:rPr>
              <a:t>, </a:t>
            </a:r>
            <a:r>
              <a:rPr lang="pl-PL" sz="1800" dirty="0" smtClean="0">
                <a:solidFill>
                  <a:schemeClr val="tx1">
                    <a:lumMod val="65000"/>
                    <a:lumOff val="35000"/>
                  </a:schemeClr>
                </a:solidFill>
                <a:latin typeface="Arial"/>
                <a:cs typeface="Arial"/>
              </a:rPr>
              <a:t>w chwili, gdy czujesz głód, ale wiesz, że nie masz czasu na pełnowartościowy posiłek.</a:t>
            </a:r>
            <a:r>
              <a:rPr lang="ru-RU" sz="1800" dirty="0" smtClean="0">
                <a:solidFill>
                  <a:schemeClr val="tx1">
                    <a:lumMod val="65000"/>
                    <a:lumOff val="35000"/>
                  </a:schemeClr>
                </a:solidFill>
                <a:latin typeface="Arial"/>
                <a:cs typeface="Arial"/>
              </a:rPr>
              <a:t>.</a:t>
            </a:r>
            <a:endParaRPr lang="ru-RU" sz="18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xmlns="" val="15441519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274638"/>
            <a:ext cx="8229600" cy="1143000"/>
          </a:xfrm>
        </p:spPr>
        <p:txBody>
          <a:bodyPr/>
          <a:lstStyle/>
          <a:p>
            <a:endParaRPr lang="en-US"/>
          </a:p>
        </p:txBody>
      </p:sp>
      <p:pic>
        <p:nvPicPr>
          <p:cNvPr id="6" name="Picture 27" descr="For whom.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207" y="0"/>
            <a:ext cx="9189719" cy="6858000"/>
          </a:xfrm>
          <a:prstGeom prst="rect">
            <a:avLst/>
          </a:prstGeom>
        </p:spPr>
      </p:pic>
      <p:sp>
        <p:nvSpPr>
          <p:cNvPr id="8" name="Заголовок 1"/>
          <p:cNvSpPr txBox="1">
            <a:spLocks/>
          </p:cNvSpPr>
          <p:nvPr/>
        </p:nvSpPr>
        <p:spPr>
          <a:xfrm>
            <a:off x="755576" y="3068960"/>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600" dirty="0" smtClean="0">
                <a:solidFill>
                  <a:schemeClr val="tx1">
                    <a:lumMod val="75000"/>
                    <a:lumOff val="25000"/>
                  </a:schemeClr>
                </a:solidFill>
                <a:latin typeface="Arial"/>
                <a:cs typeface="Arial"/>
              </a:rPr>
              <a:t>D</a:t>
            </a:r>
            <a:r>
              <a:rPr lang="pl-PL" sz="1600" dirty="0" smtClean="0">
                <a:solidFill>
                  <a:schemeClr val="tx1">
                    <a:lumMod val="75000"/>
                    <a:lumOff val="25000"/>
                  </a:schemeClr>
                </a:solidFill>
                <a:latin typeface="Arial"/>
                <a:cs typeface="Arial"/>
              </a:rPr>
              <a:t>bających o piękno skóry, włosów i paznokci</a:t>
            </a:r>
            <a:endParaRPr lang="ru-RU" sz="1600" dirty="0">
              <a:solidFill>
                <a:schemeClr val="tx1">
                  <a:lumMod val="75000"/>
                  <a:lumOff val="25000"/>
                </a:schemeClr>
              </a:solidFill>
              <a:latin typeface="Arial"/>
              <a:cs typeface="Arial"/>
            </a:endParaRPr>
          </a:p>
        </p:txBody>
      </p:sp>
      <p:sp>
        <p:nvSpPr>
          <p:cNvPr id="9" name="Заголовок 1"/>
          <p:cNvSpPr txBox="1">
            <a:spLocks/>
          </p:cNvSpPr>
          <p:nvPr/>
        </p:nvSpPr>
        <p:spPr>
          <a:xfrm>
            <a:off x="205680" y="332656"/>
            <a:ext cx="8686800"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200" dirty="0" smtClean="0">
                <a:solidFill>
                  <a:schemeClr val="tx1">
                    <a:lumMod val="75000"/>
                    <a:lumOff val="25000"/>
                  </a:schemeClr>
                </a:solidFill>
                <a:latin typeface="Arial"/>
                <a:cs typeface="Arial"/>
              </a:rPr>
              <a:t>Koktajle będą bardzo pożyteczne dla osób:</a:t>
            </a:r>
            <a:endParaRPr lang="ru-RU" sz="3200" dirty="0">
              <a:solidFill>
                <a:schemeClr val="tx1">
                  <a:lumMod val="75000"/>
                  <a:lumOff val="25000"/>
                </a:schemeClr>
              </a:solidFill>
              <a:latin typeface="Arial"/>
              <a:cs typeface="Arial"/>
            </a:endParaRPr>
          </a:p>
        </p:txBody>
      </p:sp>
      <p:sp>
        <p:nvSpPr>
          <p:cNvPr id="10" name="Заголовок 1"/>
          <p:cNvSpPr txBox="1">
            <a:spLocks/>
          </p:cNvSpPr>
          <p:nvPr/>
        </p:nvSpPr>
        <p:spPr>
          <a:xfrm>
            <a:off x="3419872" y="3068960"/>
            <a:ext cx="22682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600" dirty="0" smtClean="0">
                <a:solidFill>
                  <a:schemeClr val="tx1">
                    <a:lumMod val="75000"/>
                    <a:lumOff val="25000"/>
                  </a:schemeClr>
                </a:solidFill>
                <a:latin typeface="Arial"/>
                <a:cs typeface="Arial"/>
              </a:rPr>
              <a:t>Ceniących własny czas</a:t>
            </a:r>
            <a:endParaRPr lang="ru-RU" sz="1600" dirty="0">
              <a:solidFill>
                <a:schemeClr val="tx1">
                  <a:lumMod val="75000"/>
                  <a:lumOff val="25000"/>
                </a:schemeClr>
              </a:solidFill>
              <a:latin typeface="Arial"/>
              <a:cs typeface="Arial"/>
            </a:endParaRPr>
          </a:p>
        </p:txBody>
      </p:sp>
      <p:sp>
        <p:nvSpPr>
          <p:cNvPr id="12" name="Заголовок 1"/>
          <p:cNvSpPr txBox="1">
            <a:spLocks/>
          </p:cNvSpPr>
          <p:nvPr/>
        </p:nvSpPr>
        <p:spPr>
          <a:xfrm>
            <a:off x="5868144" y="3068960"/>
            <a:ext cx="23042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600" dirty="0" smtClean="0">
                <a:solidFill>
                  <a:schemeClr val="tx1">
                    <a:lumMod val="75000"/>
                    <a:lumOff val="25000"/>
                  </a:schemeClr>
                </a:solidFill>
                <a:latin typeface="Arial"/>
                <a:cs typeface="Arial"/>
              </a:rPr>
              <a:t>Pragnących utrzymać wagę w normie</a:t>
            </a:r>
            <a:endParaRPr lang="ru-RU" sz="1600" dirty="0">
              <a:solidFill>
                <a:schemeClr val="tx1">
                  <a:lumMod val="75000"/>
                  <a:lumOff val="25000"/>
                </a:schemeClr>
              </a:solidFill>
              <a:latin typeface="Arial"/>
              <a:cs typeface="Arial"/>
            </a:endParaRPr>
          </a:p>
        </p:txBody>
      </p:sp>
      <p:sp>
        <p:nvSpPr>
          <p:cNvPr id="13" name="Заголовок 1"/>
          <p:cNvSpPr txBox="1">
            <a:spLocks/>
          </p:cNvSpPr>
          <p:nvPr/>
        </p:nvSpPr>
        <p:spPr>
          <a:xfrm>
            <a:off x="755576" y="5373216"/>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600" dirty="0" smtClean="0">
                <a:solidFill>
                  <a:schemeClr val="tx1">
                    <a:lumMod val="75000"/>
                    <a:lumOff val="25000"/>
                  </a:schemeClr>
                </a:solidFill>
                <a:latin typeface="Arial"/>
                <a:cs typeface="Arial"/>
              </a:rPr>
              <a:t>Uprawiających sport</a:t>
            </a:r>
            <a:endParaRPr lang="ru-RU" sz="1600" dirty="0">
              <a:solidFill>
                <a:schemeClr val="tx1">
                  <a:lumMod val="75000"/>
                  <a:lumOff val="25000"/>
                </a:schemeClr>
              </a:solidFill>
              <a:latin typeface="Arial"/>
              <a:cs typeface="Arial"/>
            </a:endParaRPr>
          </a:p>
        </p:txBody>
      </p:sp>
      <p:sp>
        <p:nvSpPr>
          <p:cNvPr id="14" name="Заголовок 1"/>
          <p:cNvSpPr txBox="1">
            <a:spLocks/>
          </p:cNvSpPr>
          <p:nvPr/>
        </p:nvSpPr>
        <p:spPr>
          <a:xfrm>
            <a:off x="3419872" y="5373216"/>
            <a:ext cx="22682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600" dirty="0" smtClean="0">
                <a:solidFill>
                  <a:schemeClr val="tx1">
                    <a:lumMod val="75000"/>
                    <a:lumOff val="25000"/>
                  </a:schemeClr>
                </a:solidFill>
                <a:latin typeface="Arial"/>
                <a:cs typeface="Arial"/>
              </a:rPr>
              <a:t>Często zmęczonych i zestresowanych</a:t>
            </a:r>
            <a:endParaRPr lang="ru-RU" sz="1600" dirty="0">
              <a:solidFill>
                <a:schemeClr val="tx1">
                  <a:lumMod val="75000"/>
                  <a:lumOff val="25000"/>
                </a:schemeClr>
              </a:solidFill>
              <a:latin typeface="Arial"/>
              <a:cs typeface="Arial"/>
            </a:endParaRPr>
          </a:p>
        </p:txBody>
      </p:sp>
      <p:sp>
        <p:nvSpPr>
          <p:cNvPr id="15" name="Заголовок 1"/>
          <p:cNvSpPr txBox="1">
            <a:spLocks/>
          </p:cNvSpPr>
          <p:nvPr/>
        </p:nvSpPr>
        <p:spPr>
          <a:xfrm>
            <a:off x="5868144" y="5373216"/>
            <a:ext cx="23042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600" dirty="0" smtClean="0">
                <a:solidFill>
                  <a:schemeClr val="tx1">
                    <a:lumMod val="75000"/>
                    <a:lumOff val="25000"/>
                  </a:schemeClr>
                </a:solidFill>
                <a:latin typeface="Arial"/>
                <a:cs typeface="Arial"/>
              </a:rPr>
              <a:t>Mających problemy z trawieniem</a:t>
            </a:r>
            <a:endParaRPr lang="ru-RU" sz="16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xmlns="" val="951797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DDBS_portions.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2" y="167145"/>
            <a:ext cx="8712968" cy="6502215"/>
          </a:xfrm>
          <a:prstGeom prst="rect">
            <a:avLst/>
          </a:prstGeom>
        </p:spPr>
      </p:pic>
      <p:sp>
        <p:nvSpPr>
          <p:cNvPr id="12" name="Заголовок 1"/>
          <p:cNvSpPr>
            <a:spLocks noGrp="1"/>
          </p:cNvSpPr>
          <p:nvPr>
            <p:ph type="title"/>
          </p:nvPr>
        </p:nvSpPr>
        <p:spPr>
          <a:xfrm>
            <a:off x="251520" y="260648"/>
            <a:ext cx="8686800" cy="648072"/>
          </a:xfrm>
        </p:spPr>
        <p:txBody>
          <a:bodyPr>
            <a:noAutofit/>
          </a:bodyPr>
          <a:lstStyle/>
          <a:p>
            <a:r>
              <a:rPr lang="pl-PL" sz="3200" dirty="0" smtClean="0">
                <a:solidFill>
                  <a:schemeClr val="tx1">
                    <a:lumMod val="75000"/>
                    <a:lumOff val="25000"/>
                  </a:schemeClr>
                </a:solidFill>
                <a:latin typeface="Arial"/>
                <a:cs typeface="Arial"/>
              </a:rPr>
              <a:t>Porcja </a:t>
            </a:r>
            <a:r>
              <a:rPr lang="en-US" sz="3200" dirty="0" smtClean="0">
                <a:solidFill>
                  <a:schemeClr val="tx1">
                    <a:lumMod val="75000"/>
                    <a:lumOff val="25000"/>
                  </a:schemeClr>
                </a:solidFill>
                <a:latin typeface="Arial"/>
                <a:cs typeface="Arial"/>
              </a:rPr>
              <a:t>Daily </a:t>
            </a:r>
            <a:r>
              <a:rPr lang="en-US" sz="3200" dirty="0" smtClean="0">
                <a:solidFill>
                  <a:schemeClr val="tx1">
                    <a:lumMod val="75000"/>
                    <a:lumOff val="25000"/>
                  </a:schemeClr>
                </a:solidFill>
                <a:latin typeface="Arial"/>
                <a:cs typeface="Arial"/>
              </a:rPr>
              <a:t>Delicious</a:t>
            </a:r>
            <a:r>
              <a:rPr lang="ru-RU" sz="3200" dirty="0" smtClean="0">
                <a:solidFill>
                  <a:schemeClr val="tx1">
                    <a:lumMod val="75000"/>
                    <a:lumOff val="25000"/>
                  </a:schemeClr>
                </a:solidFill>
                <a:latin typeface="Arial"/>
                <a:cs typeface="Arial"/>
              </a:rPr>
              <a:t> </a:t>
            </a:r>
            <a:r>
              <a:rPr lang="en-US" sz="3200" dirty="0" smtClean="0">
                <a:solidFill>
                  <a:schemeClr val="tx1">
                    <a:lumMod val="75000"/>
                    <a:lumOff val="25000"/>
                  </a:schemeClr>
                </a:solidFill>
                <a:latin typeface="Arial"/>
                <a:cs typeface="Arial"/>
              </a:rPr>
              <a:t>Beauty Shake </a:t>
            </a:r>
            <a:r>
              <a:rPr lang="pl-PL" sz="3200" dirty="0" smtClean="0">
                <a:solidFill>
                  <a:schemeClr val="tx1">
                    <a:lumMod val="75000"/>
                    <a:lumOff val="25000"/>
                  </a:schemeClr>
                </a:solidFill>
                <a:latin typeface="Arial"/>
                <a:cs typeface="Arial"/>
              </a:rPr>
              <a:t>to</a:t>
            </a:r>
            <a:endParaRPr lang="ru-RU" sz="3200" dirty="0">
              <a:solidFill>
                <a:schemeClr val="tx1">
                  <a:lumMod val="75000"/>
                  <a:lumOff val="25000"/>
                </a:schemeClr>
              </a:solidFill>
              <a:latin typeface="Arial"/>
              <a:cs typeface="Arial"/>
            </a:endParaRPr>
          </a:p>
        </p:txBody>
      </p:sp>
      <p:sp>
        <p:nvSpPr>
          <p:cNvPr id="13" name="Заголовок 1"/>
          <p:cNvSpPr txBox="1">
            <a:spLocks/>
          </p:cNvSpPr>
          <p:nvPr/>
        </p:nvSpPr>
        <p:spPr>
          <a:xfrm>
            <a:off x="530763" y="1800200"/>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tx1">
                    <a:lumMod val="85000"/>
                    <a:lumOff val="15000"/>
                  </a:schemeClr>
                </a:solidFill>
                <a:latin typeface="Arial"/>
                <a:cs typeface="Arial"/>
              </a:rPr>
              <a:t>195 </a:t>
            </a:r>
            <a:r>
              <a:rPr lang="pl-PL" sz="1600" dirty="0" smtClean="0">
                <a:solidFill>
                  <a:schemeClr val="tx1">
                    <a:lumMod val="85000"/>
                    <a:lumOff val="15000"/>
                  </a:schemeClr>
                </a:solidFill>
                <a:latin typeface="Arial"/>
                <a:cs typeface="Arial"/>
              </a:rPr>
              <a:t>kalorii</a:t>
            </a:r>
            <a:endParaRPr lang="ru-RU" sz="1600" dirty="0">
              <a:solidFill>
                <a:schemeClr val="tx1">
                  <a:lumMod val="85000"/>
                  <a:lumOff val="15000"/>
                </a:schemeClr>
              </a:solidFill>
              <a:latin typeface="Arial"/>
              <a:cs typeface="Arial"/>
            </a:endParaRPr>
          </a:p>
        </p:txBody>
      </p:sp>
      <p:sp>
        <p:nvSpPr>
          <p:cNvPr id="14" name="Заголовок 1"/>
          <p:cNvSpPr txBox="1">
            <a:spLocks/>
          </p:cNvSpPr>
          <p:nvPr/>
        </p:nvSpPr>
        <p:spPr>
          <a:xfrm>
            <a:off x="539552" y="2808312"/>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85000"/>
                    <a:lumOff val="15000"/>
                  </a:schemeClr>
                </a:solidFill>
                <a:latin typeface="Arial"/>
                <a:cs typeface="Arial"/>
              </a:rPr>
              <a:t>21</a:t>
            </a:r>
            <a:r>
              <a:rPr lang="pl-PL" sz="1600" dirty="0" smtClean="0">
                <a:solidFill>
                  <a:schemeClr val="tx1">
                    <a:lumMod val="85000"/>
                    <a:lumOff val="15000"/>
                  </a:schemeClr>
                </a:solidFill>
                <a:latin typeface="Arial"/>
                <a:cs typeface="Arial"/>
              </a:rPr>
              <a:t> g</a:t>
            </a:r>
            <a:r>
              <a:rPr lang="ru-RU" sz="1600" dirty="0" smtClean="0">
                <a:solidFill>
                  <a:schemeClr val="tx1">
                    <a:lumMod val="85000"/>
                    <a:lumOff val="15000"/>
                  </a:schemeClr>
                </a:solidFill>
                <a:latin typeface="Arial"/>
                <a:cs typeface="Arial"/>
              </a:rPr>
              <a:t> </a:t>
            </a:r>
            <a:r>
              <a:rPr lang="pl-PL" sz="1600" dirty="0" smtClean="0">
                <a:solidFill>
                  <a:schemeClr val="tx1">
                    <a:lumMod val="85000"/>
                    <a:lumOff val="15000"/>
                  </a:schemeClr>
                </a:solidFill>
                <a:latin typeface="Arial"/>
                <a:cs typeface="Arial"/>
              </a:rPr>
              <a:t>białka</a:t>
            </a:r>
            <a:endParaRPr lang="ru-RU" sz="1600" dirty="0">
              <a:solidFill>
                <a:schemeClr val="tx1">
                  <a:lumMod val="85000"/>
                  <a:lumOff val="15000"/>
                </a:schemeClr>
              </a:solidFill>
              <a:latin typeface="Arial"/>
              <a:cs typeface="Arial"/>
            </a:endParaRPr>
          </a:p>
        </p:txBody>
      </p:sp>
      <p:sp>
        <p:nvSpPr>
          <p:cNvPr id="15" name="Заголовок 1"/>
          <p:cNvSpPr txBox="1">
            <a:spLocks/>
          </p:cNvSpPr>
          <p:nvPr/>
        </p:nvSpPr>
        <p:spPr>
          <a:xfrm>
            <a:off x="35496" y="3911561"/>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85000"/>
                    <a:lumOff val="15000"/>
                  </a:schemeClr>
                </a:solidFill>
                <a:latin typeface="Arial"/>
                <a:cs typeface="Arial"/>
              </a:rPr>
              <a:t>11 </a:t>
            </a:r>
            <a:r>
              <a:rPr lang="pl-PL" sz="1600" dirty="0" smtClean="0">
                <a:solidFill>
                  <a:schemeClr val="tx1">
                    <a:lumMod val="85000"/>
                    <a:lumOff val="15000"/>
                  </a:schemeClr>
                </a:solidFill>
                <a:latin typeface="Arial"/>
                <a:cs typeface="Arial"/>
              </a:rPr>
              <a:t>składników odżywczych piękna</a:t>
            </a:r>
            <a:endParaRPr lang="ru-RU" sz="1600" dirty="0">
              <a:solidFill>
                <a:schemeClr val="tx1">
                  <a:lumMod val="85000"/>
                  <a:lumOff val="15000"/>
                </a:schemeClr>
              </a:solidFill>
              <a:latin typeface="Arial"/>
              <a:cs typeface="Arial"/>
            </a:endParaRPr>
          </a:p>
        </p:txBody>
      </p:sp>
      <p:sp>
        <p:nvSpPr>
          <p:cNvPr id="16" name="Заголовок 1"/>
          <p:cNvSpPr txBox="1">
            <a:spLocks/>
          </p:cNvSpPr>
          <p:nvPr/>
        </p:nvSpPr>
        <p:spPr>
          <a:xfrm>
            <a:off x="35496" y="4968552"/>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700" dirty="0" smtClean="0">
                <a:solidFill>
                  <a:schemeClr val="tx1">
                    <a:lumMod val="85000"/>
                    <a:lumOff val="15000"/>
                  </a:schemeClr>
                </a:solidFill>
                <a:latin typeface="Arial"/>
                <a:cs typeface="Arial"/>
              </a:rPr>
              <a:t>Formuła proteinowa</a:t>
            </a:r>
            <a:endParaRPr lang="ru-RU" sz="1700" dirty="0">
              <a:solidFill>
                <a:schemeClr val="tx1">
                  <a:lumMod val="85000"/>
                  <a:lumOff val="15000"/>
                </a:schemeClr>
              </a:solidFill>
              <a:latin typeface="Arial"/>
              <a:cs typeface="Arial"/>
            </a:endParaRPr>
          </a:p>
        </p:txBody>
      </p:sp>
      <p:sp>
        <p:nvSpPr>
          <p:cNvPr id="17" name="Заголовок 1"/>
          <p:cNvSpPr txBox="1">
            <a:spLocks/>
          </p:cNvSpPr>
          <p:nvPr/>
        </p:nvSpPr>
        <p:spPr>
          <a:xfrm>
            <a:off x="72008" y="6071801"/>
            <a:ext cx="255577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700" dirty="0" smtClean="0">
                <a:solidFill>
                  <a:schemeClr val="tx1">
                    <a:lumMod val="85000"/>
                    <a:lumOff val="15000"/>
                  </a:schemeClr>
                </a:solidFill>
                <a:latin typeface="Arial"/>
                <a:cs typeface="Arial"/>
              </a:rPr>
              <a:t>Kolagen </a:t>
            </a:r>
            <a:r>
              <a:rPr lang="en-US" sz="1700" dirty="0" err="1" smtClean="0">
                <a:solidFill>
                  <a:schemeClr val="tx1">
                    <a:lumMod val="85000"/>
                    <a:lumOff val="15000"/>
                  </a:schemeClr>
                </a:solidFill>
                <a:latin typeface="Arial"/>
                <a:cs typeface="Arial"/>
              </a:rPr>
              <a:t>Verisol</a:t>
            </a:r>
            <a:r>
              <a:rPr lang="en-US" sz="1700" dirty="0" smtClean="0">
                <a:solidFill>
                  <a:schemeClr val="tx1">
                    <a:lumMod val="85000"/>
                    <a:lumOff val="15000"/>
                  </a:schemeClr>
                </a:solidFill>
                <a:latin typeface="Arial"/>
                <a:cs typeface="Arial"/>
              </a:rPr>
              <a:t> </a:t>
            </a:r>
            <a:r>
              <a:rPr lang="en-US" sz="1700" dirty="0" smtClean="0">
                <a:solidFill>
                  <a:schemeClr val="tx1">
                    <a:lumMod val="85000"/>
                    <a:lumOff val="15000"/>
                  </a:schemeClr>
                </a:solidFill>
                <a:latin typeface="Arial"/>
                <a:cs typeface="Arial"/>
              </a:rPr>
              <a:t>®</a:t>
            </a:r>
            <a:endParaRPr lang="ru-RU" sz="1700" dirty="0">
              <a:solidFill>
                <a:schemeClr val="tx1">
                  <a:lumMod val="85000"/>
                  <a:lumOff val="15000"/>
                </a:schemeClr>
              </a:solidFill>
              <a:latin typeface="Arial"/>
              <a:cs typeface="Arial"/>
            </a:endParaRPr>
          </a:p>
        </p:txBody>
      </p:sp>
      <p:sp>
        <p:nvSpPr>
          <p:cNvPr id="18" name="Заголовок 1"/>
          <p:cNvSpPr txBox="1">
            <a:spLocks/>
          </p:cNvSpPr>
          <p:nvPr/>
        </p:nvSpPr>
        <p:spPr>
          <a:xfrm>
            <a:off x="6516216" y="1844824"/>
            <a:ext cx="237626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600" dirty="0" smtClean="0">
                <a:solidFill>
                  <a:schemeClr val="tx1">
                    <a:lumMod val="85000"/>
                    <a:lumOff val="15000"/>
                  </a:schemeClr>
                </a:solidFill>
                <a:latin typeface="Arial"/>
                <a:cs typeface="Arial"/>
              </a:rPr>
              <a:t>Naturalny smak</a:t>
            </a:r>
            <a:endParaRPr lang="ru-RU" sz="1600" dirty="0">
              <a:solidFill>
                <a:schemeClr val="tx1">
                  <a:lumMod val="85000"/>
                  <a:lumOff val="15000"/>
                </a:schemeClr>
              </a:solidFill>
              <a:latin typeface="Arial"/>
              <a:cs typeface="Arial"/>
            </a:endParaRPr>
          </a:p>
        </p:txBody>
      </p:sp>
      <p:sp>
        <p:nvSpPr>
          <p:cNvPr id="19" name="Заголовок 1"/>
          <p:cNvSpPr txBox="1">
            <a:spLocks/>
          </p:cNvSpPr>
          <p:nvPr/>
        </p:nvSpPr>
        <p:spPr>
          <a:xfrm>
            <a:off x="6948264" y="2852936"/>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600" dirty="0" smtClean="0">
                <a:solidFill>
                  <a:schemeClr val="tx1">
                    <a:lumMod val="85000"/>
                    <a:lumOff val="15000"/>
                  </a:schemeClr>
                </a:solidFill>
                <a:latin typeface="Arial"/>
                <a:cs typeface="Arial"/>
              </a:rPr>
              <a:t>Bez GMO</a:t>
            </a:r>
            <a:endParaRPr lang="ru-RU" sz="1600" dirty="0">
              <a:solidFill>
                <a:schemeClr val="tx1">
                  <a:lumMod val="85000"/>
                  <a:lumOff val="15000"/>
                </a:schemeClr>
              </a:solidFill>
              <a:latin typeface="Arial"/>
              <a:cs typeface="Arial"/>
            </a:endParaRPr>
          </a:p>
        </p:txBody>
      </p:sp>
      <p:sp>
        <p:nvSpPr>
          <p:cNvPr id="20" name="Заголовок 1"/>
          <p:cNvSpPr txBox="1">
            <a:spLocks/>
          </p:cNvSpPr>
          <p:nvPr/>
        </p:nvSpPr>
        <p:spPr>
          <a:xfrm>
            <a:off x="6444208" y="393305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600" dirty="0" smtClean="0">
                <a:solidFill>
                  <a:schemeClr val="tx1">
                    <a:lumMod val="85000"/>
                    <a:lumOff val="15000"/>
                  </a:schemeClr>
                </a:solidFill>
                <a:latin typeface="Arial"/>
                <a:cs typeface="Arial"/>
              </a:rPr>
              <a:t>Bez glutenu</a:t>
            </a:r>
            <a:endParaRPr lang="ru-RU" sz="1600" dirty="0">
              <a:solidFill>
                <a:schemeClr val="tx1">
                  <a:lumMod val="85000"/>
                  <a:lumOff val="15000"/>
                </a:schemeClr>
              </a:solidFill>
              <a:latin typeface="Arial"/>
              <a:cs typeface="Arial"/>
            </a:endParaRPr>
          </a:p>
        </p:txBody>
      </p:sp>
      <p:sp>
        <p:nvSpPr>
          <p:cNvPr id="21" name="Заголовок 1"/>
          <p:cNvSpPr txBox="1">
            <a:spLocks/>
          </p:cNvSpPr>
          <p:nvPr/>
        </p:nvSpPr>
        <p:spPr>
          <a:xfrm>
            <a:off x="6444208" y="501317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700" dirty="0" smtClean="0">
                <a:solidFill>
                  <a:schemeClr val="tx1">
                    <a:lumMod val="85000"/>
                    <a:lumOff val="15000"/>
                  </a:schemeClr>
                </a:solidFill>
                <a:latin typeface="Arial"/>
                <a:cs typeface="Arial"/>
              </a:rPr>
              <a:t>Bez tłuszczy trans</a:t>
            </a:r>
            <a:endParaRPr lang="ru-RU" sz="1700" dirty="0">
              <a:solidFill>
                <a:schemeClr val="tx1">
                  <a:lumMod val="85000"/>
                  <a:lumOff val="15000"/>
                </a:schemeClr>
              </a:solidFill>
              <a:latin typeface="Arial"/>
              <a:cs typeface="Arial"/>
            </a:endParaRPr>
          </a:p>
        </p:txBody>
      </p:sp>
      <p:sp>
        <p:nvSpPr>
          <p:cNvPr id="22" name="Заголовок 1"/>
          <p:cNvSpPr txBox="1">
            <a:spLocks/>
          </p:cNvSpPr>
          <p:nvPr/>
        </p:nvSpPr>
        <p:spPr>
          <a:xfrm>
            <a:off x="6444208" y="609329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700" dirty="0" smtClean="0">
                <a:solidFill>
                  <a:schemeClr val="tx1">
                    <a:lumMod val="85000"/>
                    <a:lumOff val="15000"/>
                  </a:schemeClr>
                </a:solidFill>
                <a:latin typeface="Arial"/>
                <a:cs typeface="Arial"/>
              </a:rPr>
              <a:t>Lekki i puszysty</a:t>
            </a:r>
            <a:endParaRPr lang="ru-RU" sz="1700" dirty="0">
              <a:solidFill>
                <a:schemeClr val="tx1">
                  <a:lumMod val="85000"/>
                  <a:lumOff val="15000"/>
                </a:schemeClr>
              </a:solidFill>
              <a:latin typeface="Arial"/>
              <a:cs typeface="Arial"/>
            </a:endParaRPr>
          </a:p>
        </p:txBody>
      </p:sp>
    </p:spTree>
    <p:extLst>
      <p:ext uri="{BB962C8B-B14F-4D97-AF65-F5344CB8AC3E}">
        <p14:creationId xmlns:p14="http://schemas.microsoft.com/office/powerpoint/2010/main" xmlns="" val="41712852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d.logo.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512" y="0"/>
            <a:ext cx="9189719" cy="6858000"/>
          </a:xfrm>
          <a:prstGeom prst="rect">
            <a:avLst/>
          </a:prstGeom>
        </p:spPr>
      </p:pic>
    </p:spTree>
    <p:extLst>
      <p:ext uri="{BB962C8B-B14F-4D97-AF65-F5344CB8AC3E}">
        <p14:creationId xmlns:p14="http://schemas.microsoft.com/office/powerpoint/2010/main" xmlns="" val="1452206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ltyFoodPlate.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4119"/>
            <a:ext cx="9144000" cy="6823881"/>
          </a:xfrm>
          <a:prstGeom prst="rect">
            <a:avLst/>
          </a:prstGeom>
        </p:spPr>
      </p:pic>
      <p:sp>
        <p:nvSpPr>
          <p:cNvPr id="14" name="Заголовок 1"/>
          <p:cNvSpPr txBox="1">
            <a:spLocks/>
          </p:cNvSpPr>
          <p:nvPr/>
        </p:nvSpPr>
        <p:spPr>
          <a:xfrm>
            <a:off x="2627784" y="2348880"/>
            <a:ext cx="367240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200" dirty="0" smtClean="0">
                <a:solidFill>
                  <a:schemeClr val="tx1">
                    <a:lumMod val="85000"/>
                    <a:lumOff val="15000"/>
                  </a:schemeClr>
                </a:solidFill>
                <a:latin typeface="Arial"/>
                <a:cs typeface="Arial"/>
              </a:rPr>
              <a:t>ZDROWE ODŻYWIANIE</a:t>
            </a:r>
            <a:endParaRPr lang="ru-RU" sz="3200" dirty="0">
              <a:solidFill>
                <a:schemeClr val="tx1">
                  <a:lumMod val="85000"/>
                  <a:lumOff val="15000"/>
                </a:schemeClr>
              </a:solidFill>
              <a:latin typeface="Arial"/>
              <a:cs typeface="Arial"/>
            </a:endParaRPr>
          </a:p>
        </p:txBody>
      </p:sp>
      <p:sp>
        <p:nvSpPr>
          <p:cNvPr id="15" name="Заголовок 1"/>
          <p:cNvSpPr txBox="1">
            <a:spLocks/>
          </p:cNvSpPr>
          <p:nvPr/>
        </p:nvSpPr>
        <p:spPr>
          <a:xfrm>
            <a:off x="2771800" y="3501008"/>
            <a:ext cx="165618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000" dirty="0" smtClean="0">
                <a:solidFill>
                  <a:srgbClr val="DC1F59"/>
                </a:solidFill>
                <a:latin typeface="Arial"/>
                <a:cs typeface="Arial"/>
              </a:rPr>
              <a:t>+</a:t>
            </a:r>
            <a:r>
              <a:rPr lang="ru-RU" sz="2000" dirty="0" smtClean="0">
                <a:solidFill>
                  <a:srgbClr val="DC1F59"/>
                </a:solidFill>
                <a:latin typeface="Arial"/>
                <a:cs typeface="Arial"/>
              </a:rPr>
              <a:t> </a:t>
            </a:r>
            <a:endParaRPr lang="pl-PL" sz="2000" dirty="0" smtClean="0">
              <a:solidFill>
                <a:srgbClr val="DC1F59"/>
              </a:solidFill>
              <a:latin typeface="Arial"/>
              <a:cs typeface="Arial"/>
            </a:endParaRPr>
          </a:p>
          <a:p>
            <a:r>
              <a:rPr lang="pl-PL" sz="2000" dirty="0" smtClean="0">
                <a:solidFill>
                  <a:srgbClr val="DC1F59"/>
                </a:solidFill>
                <a:latin typeface="Arial"/>
                <a:cs typeface="Arial"/>
              </a:rPr>
              <a:t>korektory żywieniowe</a:t>
            </a:r>
            <a:endParaRPr lang="ru-RU" sz="2000" dirty="0">
              <a:solidFill>
                <a:srgbClr val="DC1F59"/>
              </a:solidFill>
              <a:latin typeface="Arial"/>
              <a:cs typeface="Arial"/>
            </a:endParaRPr>
          </a:p>
        </p:txBody>
      </p:sp>
      <p:sp>
        <p:nvSpPr>
          <p:cNvPr id="16" name="Заголовок 1"/>
          <p:cNvSpPr txBox="1">
            <a:spLocks/>
          </p:cNvSpPr>
          <p:nvPr/>
        </p:nvSpPr>
        <p:spPr>
          <a:xfrm>
            <a:off x="4499992" y="3501008"/>
            <a:ext cx="165618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000" dirty="0" smtClean="0">
                <a:solidFill>
                  <a:srgbClr val="DC1F59"/>
                </a:solidFill>
                <a:latin typeface="Arial"/>
                <a:cs typeface="Arial"/>
              </a:rPr>
              <a:t>+</a:t>
            </a:r>
            <a:r>
              <a:rPr lang="ru-RU" sz="2000" dirty="0" smtClean="0">
                <a:solidFill>
                  <a:srgbClr val="DC1F59"/>
                </a:solidFill>
                <a:latin typeface="Arial"/>
                <a:cs typeface="Arial"/>
              </a:rPr>
              <a:t> </a:t>
            </a:r>
            <a:r>
              <a:rPr lang="pl-PL" sz="2000" dirty="0" smtClean="0">
                <a:solidFill>
                  <a:srgbClr val="DC1F59"/>
                </a:solidFill>
                <a:latin typeface="Arial"/>
                <a:cs typeface="Arial"/>
              </a:rPr>
              <a:t>zamienniki żywieniowe</a:t>
            </a:r>
            <a:endParaRPr lang="ru-RU" sz="2000" dirty="0">
              <a:solidFill>
                <a:srgbClr val="DC1F59"/>
              </a:solidFill>
              <a:latin typeface="Arial"/>
              <a:cs typeface="Arial"/>
            </a:endParaRPr>
          </a:p>
        </p:txBody>
      </p:sp>
    </p:spTree>
    <p:extLst>
      <p:ext uri="{BB962C8B-B14F-4D97-AF65-F5344CB8AC3E}">
        <p14:creationId xmlns:p14="http://schemas.microsoft.com/office/powerpoint/2010/main" xmlns="" val="1465580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Woman with food.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414" y="0"/>
            <a:ext cx="9226414" cy="6885384"/>
          </a:xfrm>
          <a:prstGeom prst="rect">
            <a:avLst/>
          </a:prstGeom>
        </p:spPr>
      </p:pic>
      <p:sp>
        <p:nvSpPr>
          <p:cNvPr id="2" name="Заголовок 1"/>
          <p:cNvSpPr>
            <a:spLocks noGrp="1"/>
          </p:cNvSpPr>
          <p:nvPr>
            <p:ph type="title"/>
          </p:nvPr>
        </p:nvSpPr>
        <p:spPr>
          <a:xfrm>
            <a:off x="590872" y="188640"/>
            <a:ext cx="8229600" cy="648072"/>
          </a:xfrm>
        </p:spPr>
        <p:txBody>
          <a:bodyPr>
            <a:normAutofit/>
          </a:bodyPr>
          <a:lstStyle/>
          <a:p>
            <a:r>
              <a:rPr lang="pl-PL" sz="3500" dirty="0" smtClean="0">
                <a:solidFill>
                  <a:schemeClr val="tx1">
                    <a:lumMod val="75000"/>
                    <a:lumOff val="25000"/>
                  </a:schemeClr>
                </a:solidFill>
                <a:latin typeface="Arial"/>
                <a:cs typeface="Arial"/>
              </a:rPr>
              <a:t>Wymagania zdrowego społeczeństwa</a:t>
            </a:r>
            <a:endParaRPr lang="ru-RU" sz="35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xmlns="" val="1352394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DDBS_set.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63688" y="1327266"/>
            <a:ext cx="5544616" cy="5198078"/>
          </a:xfrm>
          <a:prstGeom prst="rect">
            <a:avLst/>
          </a:prstGeom>
        </p:spPr>
      </p:pic>
      <p:sp>
        <p:nvSpPr>
          <p:cNvPr id="5" name="Заголовок 1"/>
          <p:cNvSpPr>
            <a:spLocks noGrp="1"/>
          </p:cNvSpPr>
          <p:nvPr>
            <p:ph type="title"/>
          </p:nvPr>
        </p:nvSpPr>
        <p:spPr>
          <a:xfrm>
            <a:off x="457200" y="188640"/>
            <a:ext cx="8229600" cy="1143000"/>
          </a:xfrm>
        </p:spPr>
        <p:txBody>
          <a:bodyPr>
            <a:normAutofit/>
          </a:bodyPr>
          <a:lstStyle/>
          <a:p>
            <a:r>
              <a:rPr lang="en-US" sz="3500" dirty="0" smtClean="0">
                <a:solidFill>
                  <a:schemeClr val="tx1">
                    <a:lumMod val="75000"/>
                    <a:lumOff val="25000"/>
                  </a:schemeClr>
                </a:solidFill>
                <a:latin typeface="Arial"/>
                <a:cs typeface="Arial"/>
              </a:rPr>
              <a:t>Daily Delicious</a:t>
            </a:r>
            <a:r>
              <a:rPr lang="ru-RU" sz="3500" dirty="0" smtClean="0">
                <a:solidFill>
                  <a:schemeClr val="tx1">
                    <a:lumMod val="75000"/>
                    <a:lumOff val="25000"/>
                  </a:schemeClr>
                </a:solidFill>
                <a:latin typeface="Arial"/>
                <a:cs typeface="Arial"/>
              </a:rPr>
              <a:t> </a:t>
            </a:r>
            <a:r>
              <a:rPr lang="en-US" sz="3500" dirty="0">
                <a:solidFill>
                  <a:schemeClr val="tx1">
                    <a:lumMod val="75000"/>
                    <a:lumOff val="25000"/>
                  </a:schemeClr>
                </a:solidFill>
                <a:latin typeface="Arial"/>
                <a:cs typeface="Arial"/>
              </a:rPr>
              <a:t>Beauty shake</a:t>
            </a:r>
            <a:r>
              <a:rPr lang="ru-RU" sz="3500" dirty="0" smtClean="0">
                <a:solidFill>
                  <a:schemeClr val="tx1">
                    <a:lumMod val="75000"/>
                    <a:lumOff val="25000"/>
                  </a:schemeClr>
                </a:solidFill>
                <a:latin typeface="Arial"/>
                <a:cs typeface="Arial"/>
              </a:rPr>
              <a:t> </a:t>
            </a:r>
            <a:endParaRPr lang="ru-RU" sz="35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xmlns="" val="3648782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Why DDBS.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4119"/>
            <a:ext cx="9144000" cy="6823881"/>
          </a:xfrm>
          <a:prstGeom prst="rect">
            <a:avLst/>
          </a:prstGeom>
        </p:spPr>
      </p:pic>
      <p:sp>
        <p:nvSpPr>
          <p:cNvPr id="2" name="Заголовок 1"/>
          <p:cNvSpPr>
            <a:spLocks noGrp="1"/>
          </p:cNvSpPr>
          <p:nvPr>
            <p:ph type="title"/>
          </p:nvPr>
        </p:nvSpPr>
        <p:spPr>
          <a:xfrm>
            <a:off x="457200" y="260648"/>
            <a:ext cx="8229600" cy="1143000"/>
          </a:xfrm>
        </p:spPr>
        <p:txBody>
          <a:bodyPr>
            <a:normAutofit/>
          </a:bodyPr>
          <a:lstStyle/>
          <a:p>
            <a:r>
              <a:rPr lang="en-US" sz="3500" dirty="0" smtClean="0">
                <a:solidFill>
                  <a:schemeClr val="tx1">
                    <a:lumMod val="75000"/>
                    <a:lumOff val="25000"/>
                  </a:schemeClr>
                </a:solidFill>
                <a:latin typeface="Arial"/>
                <a:cs typeface="Arial"/>
              </a:rPr>
              <a:t>Daily Delicious</a:t>
            </a:r>
            <a:r>
              <a:rPr lang="ru-RU" sz="3500" dirty="0" smtClean="0">
                <a:solidFill>
                  <a:schemeClr val="tx1">
                    <a:lumMod val="75000"/>
                    <a:lumOff val="25000"/>
                  </a:schemeClr>
                </a:solidFill>
                <a:latin typeface="Arial"/>
                <a:cs typeface="Arial"/>
              </a:rPr>
              <a:t> </a:t>
            </a:r>
            <a:r>
              <a:rPr lang="en-US" sz="3500" dirty="0">
                <a:solidFill>
                  <a:schemeClr val="tx1">
                    <a:lumMod val="75000"/>
                    <a:lumOff val="25000"/>
                  </a:schemeClr>
                </a:solidFill>
                <a:latin typeface="Arial"/>
                <a:cs typeface="Arial"/>
              </a:rPr>
              <a:t>Beauty shake</a:t>
            </a:r>
            <a:r>
              <a:rPr lang="ru-RU" sz="3500" dirty="0" smtClean="0">
                <a:solidFill>
                  <a:schemeClr val="tx1">
                    <a:lumMod val="75000"/>
                    <a:lumOff val="25000"/>
                  </a:schemeClr>
                </a:solidFill>
                <a:latin typeface="Arial"/>
                <a:cs typeface="Arial"/>
              </a:rPr>
              <a:t> </a:t>
            </a:r>
            <a:endParaRPr lang="ru-RU" sz="3500" dirty="0">
              <a:solidFill>
                <a:schemeClr val="tx1">
                  <a:lumMod val="75000"/>
                  <a:lumOff val="25000"/>
                </a:schemeClr>
              </a:solidFill>
              <a:latin typeface="Arial"/>
              <a:cs typeface="Arial"/>
            </a:endParaRPr>
          </a:p>
        </p:txBody>
      </p:sp>
      <p:sp>
        <p:nvSpPr>
          <p:cNvPr id="10" name="Заголовок 1"/>
          <p:cNvSpPr txBox="1">
            <a:spLocks/>
          </p:cNvSpPr>
          <p:nvPr/>
        </p:nvSpPr>
        <p:spPr>
          <a:xfrm>
            <a:off x="827584" y="422108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smtClean="0">
                <a:solidFill>
                  <a:schemeClr val="tx1">
                    <a:lumMod val="65000"/>
                    <a:lumOff val="35000"/>
                  </a:schemeClr>
                </a:solidFill>
                <a:latin typeface="Arial"/>
                <a:cs typeface="Arial"/>
              </a:rPr>
              <a:t>Pożytecznie</a:t>
            </a:r>
            <a:endParaRPr lang="ru-RU" sz="2000" dirty="0">
              <a:solidFill>
                <a:schemeClr val="tx1">
                  <a:lumMod val="65000"/>
                  <a:lumOff val="35000"/>
                </a:schemeClr>
              </a:solidFill>
              <a:latin typeface="Arial"/>
              <a:cs typeface="Arial"/>
            </a:endParaRPr>
          </a:p>
        </p:txBody>
      </p:sp>
      <p:sp>
        <p:nvSpPr>
          <p:cNvPr id="11" name="Заголовок 1"/>
          <p:cNvSpPr txBox="1">
            <a:spLocks/>
          </p:cNvSpPr>
          <p:nvPr/>
        </p:nvSpPr>
        <p:spPr>
          <a:xfrm>
            <a:off x="2771800" y="4221163"/>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smtClean="0">
                <a:solidFill>
                  <a:schemeClr val="tx1">
                    <a:lumMod val="65000"/>
                    <a:lumOff val="35000"/>
                  </a:schemeClr>
                </a:solidFill>
                <a:latin typeface="Arial"/>
                <a:cs typeface="Arial"/>
              </a:rPr>
              <a:t>Smacznie</a:t>
            </a:r>
            <a:endParaRPr lang="ru-RU" sz="2000" dirty="0">
              <a:solidFill>
                <a:schemeClr val="tx1">
                  <a:lumMod val="65000"/>
                  <a:lumOff val="35000"/>
                </a:schemeClr>
              </a:solidFill>
              <a:latin typeface="Arial"/>
              <a:cs typeface="Arial"/>
            </a:endParaRPr>
          </a:p>
        </p:txBody>
      </p:sp>
      <p:sp>
        <p:nvSpPr>
          <p:cNvPr id="12" name="Заголовок 1"/>
          <p:cNvSpPr txBox="1">
            <a:spLocks/>
          </p:cNvSpPr>
          <p:nvPr/>
        </p:nvSpPr>
        <p:spPr>
          <a:xfrm>
            <a:off x="4644008" y="42291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smtClean="0">
                <a:solidFill>
                  <a:schemeClr val="tx1">
                    <a:lumMod val="65000"/>
                    <a:lumOff val="35000"/>
                  </a:schemeClr>
                </a:solidFill>
                <a:latin typeface="Arial"/>
                <a:cs typeface="Arial"/>
              </a:rPr>
              <a:t>Wygodnie</a:t>
            </a:r>
            <a:endParaRPr lang="ru-RU" sz="2000" dirty="0">
              <a:solidFill>
                <a:schemeClr val="tx1">
                  <a:lumMod val="65000"/>
                  <a:lumOff val="35000"/>
                </a:schemeClr>
              </a:solidFill>
              <a:latin typeface="Arial"/>
              <a:cs typeface="Arial"/>
            </a:endParaRPr>
          </a:p>
        </p:txBody>
      </p:sp>
      <p:sp>
        <p:nvSpPr>
          <p:cNvPr id="13" name="Заголовок 1"/>
          <p:cNvSpPr txBox="1">
            <a:spLocks/>
          </p:cNvSpPr>
          <p:nvPr/>
        </p:nvSpPr>
        <p:spPr>
          <a:xfrm>
            <a:off x="6660232" y="4217069"/>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smtClean="0">
                <a:solidFill>
                  <a:schemeClr val="tx1">
                    <a:lumMod val="65000"/>
                    <a:lumOff val="35000"/>
                  </a:schemeClr>
                </a:solidFill>
                <a:latin typeface="Arial"/>
                <a:cs typeface="Arial"/>
              </a:rPr>
              <a:t>Korzystnie</a:t>
            </a:r>
            <a:endParaRPr lang="ru-RU" sz="20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xmlns="" val="477907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Изображение 22" descr="y-2.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19" y="1"/>
            <a:ext cx="9189719" cy="6858000"/>
          </a:xfrm>
          <a:prstGeom prst="rect">
            <a:avLst/>
          </a:prstGeom>
        </p:spPr>
      </p:pic>
      <p:pic>
        <p:nvPicPr>
          <p:cNvPr id="7" name="Изображение 6"/>
          <p:cNvPicPr>
            <a:picLocks noChangeAspect="1"/>
          </p:cNvPicPr>
          <p:nvPr/>
        </p:nvPicPr>
        <p:blipFill>
          <a:blip r:embed="rId4" cstate="print"/>
          <a:stretch>
            <a:fillRect/>
          </a:stretch>
        </p:blipFill>
        <p:spPr>
          <a:xfrm>
            <a:off x="-36512" y="764704"/>
            <a:ext cx="3024336" cy="792088"/>
          </a:xfrm>
          <a:prstGeom prst="rect">
            <a:avLst/>
          </a:prstGeom>
        </p:spPr>
      </p:pic>
      <p:sp>
        <p:nvSpPr>
          <p:cNvPr id="8" name="Название 2"/>
          <p:cNvSpPr txBox="1">
            <a:spLocks/>
          </p:cNvSpPr>
          <p:nvPr/>
        </p:nvSpPr>
        <p:spPr>
          <a:xfrm>
            <a:off x="0" y="764704"/>
            <a:ext cx="2987824" cy="792088"/>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dirty="0" smtClean="0">
                <a:solidFill>
                  <a:srgbClr val="FFFFFF"/>
                </a:solidFill>
                <a:latin typeface="Arial"/>
                <a:cs typeface="Arial"/>
              </a:rPr>
              <a:t>POŻYTECZNIE</a:t>
            </a:r>
            <a:endParaRPr lang="ru-RU" sz="3500" dirty="0">
              <a:solidFill>
                <a:srgbClr val="FFFFFF"/>
              </a:solidFill>
              <a:latin typeface="Arial"/>
              <a:cs typeface="Arial"/>
            </a:endParaRPr>
          </a:p>
        </p:txBody>
      </p:sp>
      <p:sp>
        <p:nvSpPr>
          <p:cNvPr id="9" name="Заголовок 1"/>
          <p:cNvSpPr txBox="1">
            <a:spLocks/>
          </p:cNvSpPr>
          <p:nvPr/>
        </p:nvSpPr>
        <p:spPr>
          <a:xfrm>
            <a:off x="971600" y="2204864"/>
            <a:ext cx="4032448"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300" dirty="0" smtClean="0">
                <a:solidFill>
                  <a:schemeClr val="tx1">
                    <a:lumMod val="65000"/>
                    <a:lumOff val="35000"/>
                  </a:schemeClr>
                </a:solidFill>
                <a:latin typeface="Arial"/>
                <a:cs typeface="Arial"/>
              </a:rPr>
              <a:t>21 g jakościowego białka w każdej porcji</a:t>
            </a:r>
            <a:endParaRPr lang="ru-RU" sz="2300" dirty="0">
              <a:solidFill>
                <a:schemeClr val="tx1">
                  <a:lumMod val="65000"/>
                  <a:lumOff val="35000"/>
                </a:schemeClr>
              </a:solidFill>
              <a:latin typeface="Arial"/>
              <a:cs typeface="Arial"/>
            </a:endParaRPr>
          </a:p>
        </p:txBody>
      </p:sp>
      <p:sp>
        <p:nvSpPr>
          <p:cNvPr id="10" name="Заголовок 1"/>
          <p:cNvSpPr txBox="1">
            <a:spLocks/>
          </p:cNvSpPr>
          <p:nvPr/>
        </p:nvSpPr>
        <p:spPr>
          <a:xfrm>
            <a:off x="971600" y="3212976"/>
            <a:ext cx="4032448"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11 </a:t>
            </a:r>
            <a:r>
              <a:rPr lang="pl-PL" sz="2300" dirty="0" smtClean="0">
                <a:solidFill>
                  <a:schemeClr val="tx1">
                    <a:lumMod val="65000"/>
                    <a:lumOff val="35000"/>
                  </a:schemeClr>
                </a:solidFill>
                <a:latin typeface="Arial"/>
                <a:cs typeface="Arial"/>
              </a:rPr>
              <a:t>składników odżywczych dla urody</a:t>
            </a:r>
            <a:endParaRPr lang="ru-RU" sz="2300" dirty="0">
              <a:solidFill>
                <a:schemeClr val="tx1">
                  <a:lumMod val="65000"/>
                  <a:lumOff val="35000"/>
                </a:schemeClr>
              </a:solidFill>
              <a:latin typeface="Arial"/>
              <a:cs typeface="Arial"/>
            </a:endParaRPr>
          </a:p>
        </p:txBody>
      </p:sp>
      <p:sp>
        <p:nvSpPr>
          <p:cNvPr id="11" name="Заголовок 1"/>
          <p:cNvSpPr txBox="1">
            <a:spLocks/>
          </p:cNvSpPr>
          <p:nvPr/>
        </p:nvSpPr>
        <p:spPr>
          <a:xfrm>
            <a:off x="971600" y="4221088"/>
            <a:ext cx="4032448"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300" dirty="0" smtClean="0">
                <a:solidFill>
                  <a:schemeClr val="tx1">
                    <a:lumMod val="65000"/>
                    <a:lumOff val="35000"/>
                  </a:schemeClr>
                </a:solidFill>
                <a:latin typeface="Arial"/>
                <a:cs typeface="Arial"/>
              </a:rPr>
              <a:t>Super składnik – kolagen </a:t>
            </a:r>
            <a:r>
              <a:rPr lang="en-US" sz="2300" dirty="0" err="1" smtClean="0">
                <a:solidFill>
                  <a:schemeClr val="tx1">
                    <a:lumMod val="65000"/>
                    <a:lumOff val="35000"/>
                  </a:schemeClr>
                </a:solidFill>
                <a:latin typeface="Arial"/>
                <a:cs typeface="Arial"/>
              </a:rPr>
              <a:t>Verisol</a:t>
            </a:r>
            <a:endParaRPr lang="ru-RU" sz="2300" dirty="0">
              <a:solidFill>
                <a:schemeClr val="tx1">
                  <a:lumMod val="65000"/>
                  <a:lumOff val="35000"/>
                </a:schemeClr>
              </a:solidFill>
              <a:latin typeface="Arial"/>
              <a:cs typeface="Arial"/>
            </a:endParaRPr>
          </a:p>
        </p:txBody>
      </p:sp>
      <p:pic>
        <p:nvPicPr>
          <p:cNvPr id="17" name="Изображение 16"/>
          <p:cNvPicPr>
            <a:picLocks noChangeAspect="1"/>
          </p:cNvPicPr>
          <p:nvPr/>
        </p:nvPicPr>
        <p:blipFill>
          <a:blip r:embed="rId5" cstate="print"/>
          <a:stretch>
            <a:fillRect/>
          </a:stretch>
        </p:blipFill>
        <p:spPr>
          <a:xfrm>
            <a:off x="467544" y="2204864"/>
            <a:ext cx="325760" cy="325760"/>
          </a:xfrm>
          <a:prstGeom prst="rect">
            <a:avLst/>
          </a:prstGeom>
        </p:spPr>
      </p:pic>
      <p:pic>
        <p:nvPicPr>
          <p:cNvPr id="18" name="Изображение 17"/>
          <p:cNvPicPr>
            <a:picLocks noChangeAspect="1"/>
          </p:cNvPicPr>
          <p:nvPr/>
        </p:nvPicPr>
        <p:blipFill>
          <a:blip r:embed="rId5" cstate="print"/>
          <a:stretch>
            <a:fillRect/>
          </a:stretch>
        </p:blipFill>
        <p:spPr>
          <a:xfrm>
            <a:off x="467544" y="3319264"/>
            <a:ext cx="325760" cy="325760"/>
          </a:xfrm>
          <a:prstGeom prst="rect">
            <a:avLst/>
          </a:prstGeom>
        </p:spPr>
      </p:pic>
      <p:pic>
        <p:nvPicPr>
          <p:cNvPr id="19" name="Изображение 18"/>
          <p:cNvPicPr>
            <a:picLocks noChangeAspect="1"/>
          </p:cNvPicPr>
          <p:nvPr/>
        </p:nvPicPr>
        <p:blipFill>
          <a:blip r:embed="rId5" cstate="print"/>
          <a:stretch>
            <a:fillRect/>
          </a:stretch>
        </p:blipFill>
        <p:spPr>
          <a:xfrm>
            <a:off x="467544" y="4221088"/>
            <a:ext cx="325760" cy="325760"/>
          </a:xfrm>
          <a:prstGeom prst="rect">
            <a:avLst/>
          </a:prstGeom>
        </p:spPr>
      </p:pic>
    </p:spTree>
    <p:extLst>
      <p:ext uri="{BB962C8B-B14F-4D97-AF65-F5344CB8AC3E}">
        <p14:creationId xmlns:p14="http://schemas.microsoft.com/office/powerpoint/2010/main" xmlns="" val="1702898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a:xfrm>
            <a:off x="467544" y="188640"/>
            <a:ext cx="8229600" cy="1143000"/>
          </a:xfrm>
        </p:spPr>
        <p:txBody>
          <a:bodyPr>
            <a:noAutofit/>
          </a:bodyPr>
          <a:lstStyle/>
          <a:p>
            <a:r>
              <a:rPr lang="pl-PL" sz="3500" dirty="0" smtClean="0">
                <a:solidFill>
                  <a:schemeClr val="tx1">
                    <a:lumMod val="75000"/>
                    <a:lumOff val="25000"/>
                  </a:schemeClr>
                </a:solidFill>
                <a:latin typeface="Arial"/>
                <a:cs typeface="Arial"/>
              </a:rPr>
              <a:t>Zbilansowana formuła </a:t>
            </a:r>
            <a:r>
              <a:rPr lang="pl-PL" sz="3500" dirty="0" smtClean="0">
                <a:solidFill>
                  <a:schemeClr val="tx1">
                    <a:lumMod val="75000"/>
                    <a:lumOff val="25000"/>
                  </a:schemeClr>
                </a:solidFill>
                <a:latin typeface="Arial"/>
                <a:cs typeface="Arial"/>
              </a:rPr>
              <a:t>proteinowa</a:t>
            </a:r>
            <a:endParaRPr lang="ru-RU" sz="3500" dirty="0">
              <a:solidFill>
                <a:schemeClr val="tx1">
                  <a:lumMod val="75000"/>
                  <a:lumOff val="25000"/>
                </a:schemeClr>
              </a:solidFill>
              <a:latin typeface="Arial"/>
              <a:cs typeface="Arial"/>
            </a:endParaRPr>
          </a:p>
        </p:txBody>
      </p:sp>
      <p:pic>
        <p:nvPicPr>
          <p:cNvPr id="2" name="Picture 1" descr="PROTEIN.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3568" y="1370121"/>
            <a:ext cx="7560840" cy="5299239"/>
          </a:xfrm>
          <a:prstGeom prst="rect">
            <a:avLst/>
          </a:prstGeom>
        </p:spPr>
      </p:pic>
      <p:sp>
        <p:nvSpPr>
          <p:cNvPr id="5" name="Заголовок 1"/>
          <p:cNvSpPr txBox="1">
            <a:spLocks/>
          </p:cNvSpPr>
          <p:nvPr/>
        </p:nvSpPr>
        <p:spPr>
          <a:xfrm>
            <a:off x="4810533" y="287948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smtClean="0">
                <a:solidFill>
                  <a:schemeClr val="tx1">
                    <a:lumMod val="85000"/>
                    <a:lumOff val="15000"/>
                  </a:schemeClr>
                </a:solidFill>
                <a:latin typeface="Arial"/>
                <a:cs typeface="Arial"/>
              </a:rPr>
              <a:t>SOJOWE</a:t>
            </a:r>
            <a:endParaRPr lang="ru-RU" sz="2000" dirty="0">
              <a:solidFill>
                <a:schemeClr val="tx1">
                  <a:lumMod val="85000"/>
                  <a:lumOff val="15000"/>
                </a:schemeClr>
              </a:solidFill>
              <a:latin typeface="Arial"/>
              <a:cs typeface="Arial"/>
            </a:endParaRPr>
          </a:p>
        </p:txBody>
      </p:sp>
      <p:sp>
        <p:nvSpPr>
          <p:cNvPr id="7" name="Заголовок 1"/>
          <p:cNvSpPr txBox="1">
            <a:spLocks/>
          </p:cNvSpPr>
          <p:nvPr/>
        </p:nvSpPr>
        <p:spPr>
          <a:xfrm>
            <a:off x="2627784" y="2879488"/>
            <a:ext cx="194421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smtClean="0">
                <a:solidFill>
                  <a:schemeClr val="tx1">
                    <a:lumMod val="85000"/>
                    <a:lumOff val="15000"/>
                  </a:schemeClr>
                </a:solidFill>
                <a:latin typeface="Arial"/>
                <a:cs typeface="Arial"/>
              </a:rPr>
              <a:t>MLECZNE</a:t>
            </a:r>
            <a:endParaRPr lang="ru-RU" sz="2000" dirty="0">
              <a:solidFill>
                <a:schemeClr val="tx1">
                  <a:lumMod val="85000"/>
                  <a:lumOff val="15000"/>
                </a:schemeClr>
              </a:solidFill>
              <a:latin typeface="Arial"/>
              <a:cs typeface="Arial"/>
            </a:endParaRPr>
          </a:p>
        </p:txBody>
      </p:sp>
      <p:sp>
        <p:nvSpPr>
          <p:cNvPr id="8" name="Заголовок 1"/>
          <p:cNvSpPr txBox="1">
            <a:spLocks/>
          </p:cNvSpPr>
          <p:nvPr/>
        </p:nvSpPr>
        <p:spPr>
          <a:xfrm>
            <a:off x="3347864" y="4754497"/>
            <a:ext cx="24482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smtClean="0">
                <a:solidFill>
                  <a:schemeClr val="tx1">
                    <a:lumMod val="85000"/>
                    <a:lumOff val="15000"/>
                  </a:schemeClr>
                </a:solidFill>
                <a:latin typeface="Arial"/>
                <a:cs typeface="Arial"/>
              </a:rPr>
              <a:t>SERWATKOWE</a:t>
            </a:r>
            <a:endParaRPr lang="ru-RU" sz="2000" dirty="0">
              <a:solidFill>
                <a:schemeClr val="tx1">
                  <a:lumMod val="85000"/>
                  <a:lumOff val="15000"/>
                </a:schemeClr>
              </a:solidFill>
              <a:latin typeface="Arial"/>
              <a:cs typeface="Arial"/>
            </a:endParaRPr>
          </a:p>
        </p:txBody>
      </p:sp>
      <p:sp>
        <p:nvSpPr>
          <p:cNvPr id="9" name="Заголовок 1"/>
          <p:cNvSpPr txBox="1">
            <a:spLocks/>
          </p:cNvSpPr>
          <p:nvPr/>
        </p:nvSpPr>
        <p:spPr>
          <a:xfrm>
            <a:off x="3419872" y="5114537"/>
            <a:ext cx="230425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600" dirty="0" smtClean="0">
                <a:solidFill>
                  <a:schemeClr val="tx1">
                    <a:lumMod val="65000"/>
                    <a:lumOff val="35000"/>
                  </a:schemeClr>
                </a:solidFill>
                <a:latin typeface="Arial"/>
                <a:cs typeface="Arial"/>
              </a:rPr>
              <a:t>Szybkie nasycenie się</a:t>
            </a:r>
            <a:endParaRPr lang="ru-RU" sz="1600" dirty="0">
              <a:solidFill>
                <a:schemeClr val="tx1">
                  <a:lumMod val="65000"/>
                  <a:lumOff val="35000"/>
                </a:schemeClr>
              </a:solidFill>
              <a:latin typeface="Arial"/>
              <a:cs typeface="Arial"/>
            </a:endParaRPr>
          </a:p>
        </p:txBody>
      </p:sp>
      <p:sp>
        <p:nvSpPr>
          <p:cNvPr id="10" name="Заголовок 1"/>
          <p:cNvSpPr txBox="1">
            <a:spLocks/>
          </p:cNvSpPr>
          <p:nvPr/>
        </p:nvSpPr>
        <p:spPr>
          <a:xfrm>
            <a:off x="4666517" y="3383544"/>
            <a:ext cx="180020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600" dirty="0" smtClean="0">
                <a:solidFill>
                  <a:schemeClr val="tx1">
                    <a:lumMod val="65000"/>
                    <a:lumOff val="35000"/>
                  </a:schemeClr>
                </a:solidFill>
                <a:latin typeface="Arial"/>
                <a:cs typeface="Arial"/>
              </a:rPr>
              <a:t>Duża wartość </a:t>
            </a:r>
            <a:r>
              <a:rPr lang="pl-PL" sz="1600" dirty="0" smtClean="0">
                <a:solidFill>
                  <a:schemeClr val="tx1">
                    <a:lumMod val="65000"/>
                    <a:lumOff val="35000"/>
                  </a:schemeClr>
                </a:solidFill>
                <a:latin typeface="Arial"/>
                <a:cs typeface="Arial"/>
              </a:rPr>
              <a:t>odżywcza</a:t>
            </a:r>
            <a:endParaRPr lang="ru-RU" sz="1600" dirty="0">
              <a:solidFill>
                <a:schemeClr val="tx1">
                  <a:lumMod val="65000"/>
                  <a:lumOff val="35000"/>
                </a:schemeClr>
              </a:solidFill>
              <a:latin typeface="Arial"/>
              <a:cs typeface="Arial"/>
            </a:endParaRPr>
          </a:p>
        </p:txBody>
      </p:sp>
      <p:sp>
        <p:nvSpPr>
          <p:cNvPr id="11" name="Заголовок 1"/>
          <p:cNvSpPr txBox="1">
            <a:spLocks/>
          </p:cNvSpPr>
          <p:nvPr/>
        </p:nvSpPr>
        <p:spPr>
          <a:xfrm>
            <a:off x="2627784" y="3383544"/>
            <a:ext cx="194421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600" dirty="0" smtClean="0">
                <a:solidFill>
                  <a:schemeClr val="tx1">
                    <a:lumMod val="65000"/>
                    <a:lumOff val="35000"/>
                  </a:schemeClr>
                </a:solidFill>
                <a:latin typeface="Arial"/>
                <a:cs typeface="Arial"/>
              </a:rPr>
              <a:t>Długotrwałe uczucie sytości</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xmlns="" val="1809639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11nutrients.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
            <a:ext cx="9162290" cy="6858001"/>
          </a:xfrm>
          <a:prstGeom prst="rect">
            <a:avLst/>
          </a:prstGeom>
        </p:spPr>
      </p:pic>
      <p:sp>
        <p:nvSpPr>
          <p:cNvPr id="19" name="Название 2"/>
          <p:cNvSpPr txBox="1">
            <a:spLocks/>
          </p:cNvSpPr>
          <p:nvPr/>
        </p:nvSpPr>
        <p:spPr>
          <a:xfrm>
            <a:off x="5724128" y="2590169"/>
            <a:ext cx="34198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200" dirty="0" smtClean="0">
                <a:solidFill>
                  <a:schemeClr val="tx1">
                    <a:lumMod val="65000"/>
                    <a:lumOff val="35000"/>
                  </a:schemeClr>
                </a:solidFill>
                <a:latin typeface="Arial"/>
                <a:cs typeface="Arial"/>
              </a:rPr>
              <a:t>SKŁADNIKÓW ODŻYWCZYCH PIĘKNA</a:t>
            </a:r>
            <a:endParaRPr lang="ru-RU" sz="3200" dirty="0">
              <a:solidFill>
                <a:schemeClr val="tx1">
                  <a:lumMod val="65000"/>
                  <a:lumOff val="35000"/>
                </a:schemeClr>
              </a:solidFill>
              <a:latin typeface="Arial"/>
              <a:cs typeface="Arial"/>
            </a:endParaRPr>
          </a:p>
        </p:txBody>
      </p:sp>
      <p:sp>
        <p:nvSpPr>
          <p:cNvPr id="20" name="Название 2"/>
          <p:cNvSpPr txBox="1">
            <a:spLocks/>
          </p:cNvSpPr>
          <p:nvPr/>
        </p:nvSpPr>
        <p:spPr>
          <a:xfrm>
            <a:off x="5147464" y="836712"/>
            <a:ext cx="2520880" cy="18254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0" dirty="0" smtClean="0">
                <a:solidFill>
                  <a:srgbClr val="DC1F59"/>
                </a:solidFill>
                <a:latin typeface="Arial"/>
                <a:cs typeface="Arial"/>
              </a:rPr>
              <a:t>11</a:t>
            </a:r>
            <a:endParaRPr lang="ru-RU" sz="12000" dirty="0">
              <a:solidFill>
                <a:srgbClr val="DC1F59"/>
              </a:solidFill>
              <a:latin typeface="Arial"/>
              <a:cs typeface="Arial"/>
            </a:endParaRPr>
          </a:p>
        </p:txBody>
      </p:sp>
    </p:spTree>
    <p:extLst>
      <p:ext uri="{BB962C8B-B14F-4D97-AF65-F5344CB8AC3E}">
        <p14:creationId xmlns:p14="http://schemas.microsoft.com/office/powerpoint/2010/main" xmlns="" val="675747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4896</TotalTime>
  <Words>3635</Words>
  <Application>Microsoft Office PowerPoint</Application>
  <PresentationFormat>Pokaz na ekranie (4:3)</PresentationFormat>
  <Paragraphs>370</Paragraphs>
  <Slides>24</Slides>
  <Notes>24</Notes>
  <HiddenSlides>0</HiddenSlides>
  <MMClips>1</MMClips>
  <ScaleCrop>false</ScaleCrop>
  <HeadingPairs>
    <vt:vector size="4" baseType="variant">
      <vt:variant>
        <vt:lpstr>Motyw</vt:lpstr>
      </vt:variant>
      <vt:variant>
        <vt:i4>1</vt:i4>
      </vt:variant>
      <vt:variant>
        <vt:lpstr>Tytuły slajdów</vt:lpstr>
      </vt:variant>
      <vt:variant>
        <vt:i4>24</vt:i4>
      </vt:variant>
    </vt:vector>
  </HeadingPairs>
  <TitlesOfParts>
    <vt:vector size="25" baseType="lpstr">
      <vt:lpstr>Тема Office</vt:lpstr>
      <vt:lpstr>Slajd 1</vt:lpstr>
      <vt:lpstr>Świat wokół nas</vt:lpstr>
      <vt:lpstr>Slajd 3</vt:lpstr>
      <vt:lpstr>Wymagania zdrowego społeczeństwa</vt:lpstr>
      <vt:lpstr>Daily Delicious Beauty shake </vt:lpstr>
      <vt:lpstr>Daily Delicious Beauty shake </vt:lpstr>
      <vt:lpstr>Slajd 7</vt:lpstr>
      <vt:lpstr>Zbilansowana formuła proteinowa</vt:lpstr>
      <vt:lpstr>Slajd 9</vt:lpstr>
      <vt:lpstr>Slajd 10</vt:lpstr>
      <vt:lpstr>Slajd 11</vt:lpstr>
      <vt:lpstr>Działanie kolagenu na skórę</vt:lpstr>
      <vt:lpstr>Slajd 13</vt:lpstr>
      <vt:lpstr>Slajd 14</vt:lpstr>
      <vt:lpstr>erytrytol и stewiozyd</vt:lpstr>
      <vt:lpstr>Slajd 16</vt:lpstr>
      <vt:lpstr>Slajd 17</vt:lpstr>
      <vt:lpstr>Slajd 18</vt:lpstr>
      <vt:lpstr>Slajd 19</vt:lpstr>
      <vt:lpstr>Slajd 20</vt:lpstr>
      <vt:lpstr>Slajd 21</vt:lpstr>
      <vt:lpstr>Slajd 22</vt:lpstr>
      <vt:lpstr>Porcja Daily Delicious Beauty Shake to</vt:lpstr>
      <vt:lpstr>Slajd 24</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 Костина</dc:creator>
  <cp:lastModifiedBy>Anna Awdiejewa</cp:lastModifiedBy>
  <cp:revision>265</cp:revision>
  <cp:lastPrinted>2015-12-03T09:31:03Z</cp:lastPrinted>
  <dcterms:created xsi:type="dcterms:W3CDTF">2015-11-30T12:52:00Z</dcterms:created>
  <dcterms:modified xsi:type="dcterms:W3CDTF">2016-01-21T00:32:46Z</dcterms:modified>
</cp:coreProperties>
</file>